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5" r:id="rId7"/>
  </p:sldMasterIdLst>
  <p:notesMasterIdLst>
    <p:notesMasterId r:id="rId46"/>
  </p:notesMasterIdLst>
  <p:handoutMasterIdLst>
    <p:handoutMasterId r:id="rId47"/>
  </p:handoutMasterIdLst>
  <p:sldIdLst>
    <p:sldId id="284" r:id="rId8"/>
    <p:sldId id="651" r:id="rId9"/>
    <p:sldId id="1124" r:id="rId10"/>
    <p:sldId id="1125" r:id="rId11"/>
    <p:sldId id="1130" r:id="rId12"/>
    <p:sldId id="1132" r:id="rId13"/>
    <p:sldId id="1131" r:id="rId14"/>
    <p:sldId id="1133" r:id="rId15"/>
    <p:sldId id="1126" r:id="rId16"/>
    <p:sldId id="1123" r:id="rId17"/>
    <p:sldId id="1118" r:id="rId18"/>
    <p:sldId id="1120" r:id="rId19"/>
    <p:sldId id="1119" r:id="rId20"/>
    <p:sldId id="1121" r:id="rId21"/>
    <p:sldId id="1122" r:id="rId22"/>
    <p:sldId id="1114" r:id="rId23"/>
    <p:sldId id="1134" r:id="rId24"/>
    <p:sldId id="1127" r:id="rId25"/>
    <p:sldId id="1141" r:id="rId26"/>
    <p:sldId id="1143" r:id="rId27"/>
    <p:sldId id="1145" r:id="rId28"/>
    <p:sldId id="1146" r:id="rId29"/>
    <p:sldId id="1147" r:id="rId30"/>
    <p:sldId id="1144" r:id="rId31"/>
    <p:sldId id="1128" r:id="rId32"/>
    <p:sldId id="1135" r:id="rId33"/>
    <p:sldId id="1138" r:id="rId34"/>
    <p:sldId id="1139" r:id="rId35"/>
    <p:sldId id="1137" r:id="rId36"/>
    <p:sldId id="1155" r:id="rId37"/>
    <p:sldId id="1129" r:id="rId38"/>
    <p:sldId id="1148" r:id="rId39"/>
    <p:sldId id="1149" r:id="rId40"/>
    <p:sldId id="1150" r:id="rId41"/>
    <p:sldId id="1151" r:id="rId42"/>
    <p:sldId id="1152" r:id="rId43"/>
    <p:sldId id="1153" r:id="rId44"/>
    <p:sldId id="1154" r:id="rId45"/>
  </p:sldIdLst>
  <p:sldSz cx="12192000" cy="6858000"/>
  <p:notesSz cx="6881813" cy="9296400"/>
  <p:embeddedFontLst>
    <p:embeddedFont>
      <p:font typeface="Cambria Math" panose="02040503050406030204" pitchFamily="18" charset="0"/>
      <p:regular r:id="rId48"/>
    </p:embeddedFont>
    <p:embeddedFont>
      <p:font typeface="Gill Sans MT" panose="020B0502020104020203" pitchFamily="34" charset="77"/>
      <p:regular r:id="rId49"/>
      <p:bold r:id="rId50"/>
      <p:italic r:id="rId51"/>
      <p:boldItalic r:id="rId52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(욱조)" id="{A7AF489A-2ACC-4893-B2BE-04C091F08CC0}">
          <p14:sldIdLst>
            <p14:sldId id="284"/>
            <p14:sldId id="651"/>
            <p14:sldId id="1124"/>
            <p14:sldId id="1125"/>
            <p14:sldId id="1130"/>
            <p14:sldId id="1132"/>
            <p14:sldId id="1131"/>
          </p14:sldIdLst>
        </p14:section>
        <p14:section name="Q-Learning(도혁)" id="{1045BEF2-47EC-8242-B15A-832C16A569BF}">
          <p14:sldIdLst>
            <p14:sldId id="1133"/>
            <p14:sldId id="1126"/>
            <p14:sldId id="1123"/>
            <p14:sldId id="1118"/>
            <p14:sldId id="1120"/>
            <p14:sldId id="1119"/>
            <p14:sldId id="1121"/>
            <p14:sldId id="1122"/>
            <p14:sldId id="1114"/>
            <p14:sldId id="1134"/>
          </p14:sldIdLst>
        </p14:section>
        <p14:section name="DQN" id="{AC1803F7-624F-B847-81F7-D2CCDA38DF4B}">
          <p14:sldIdLst>
            <p14:sldId id="1127"/>
            <p14:sldId id="1141"/>
            <p14:sldId id="1143"/>
            <p14:sldId id="1145"/>
            <p14:sldId id="1146"/>
            <p14:sldId id="1147"/>
            <p14:sldId id="1144"/>
          </p14:sldIdLst>
        </p14:section>
        <p14:section name="Actor-Critic" id="{4556AD67-BDF9-A74F-B31F-9909784ECACB}">
          <p14:sldIdLst>
            <p14:sldId id="1128"/>
            <p14:sldId id="1135"/>
            <p14:sldId id="1138"/>
            <p14:sldId id="1139"/>
            <p14:sldId id="1137"/>
            <p14:sldId id="1155"/>
          </p14:sldIdLst>
        </p14:section>
        <p14:section name="DDPG" id="{08C1B896-5ECA-4340-A249-8A51A057BB58}">
          <p14:sldIdLst>
            <p14:sldId id="1129"/>
            <p14:sldId id="1148"/>
            <p14:sldId id="1149"/>
            <p14:sldId id="1150"/>
            <p14:sldId id="1151"/>
            <p14:sldId id="1152"/>
            <p14:sldId id="1153"/>
            <p14:sldId id="11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67">
          <p15:clr>
            <a:srgbClr val="A4A3A4"/>
          </p15:clr>
        </p15:guide>
        <p15:guide id="2" orient="horz" pos="3847">
          <p15:clr>
            <a:srgbClr val="A4A3A4"/>
          </p15:clr>
        </p15:guide>
        <p15:guide id="3" orient="horz" pos="663">
          <p15:clr>
            <a:srgbClr val="A4A3A4"/>
          </p15:clr>
        </p15:guide>
        <p15:guide id="4" orient="horz" pos="2262">
          <p15:clr>
            <a:srgbClr val="A4A3A4"/>
          </p15:clr>
        </p15:guide>
        <p15:guide id="5" orient="horz" pos="2171">
          <p15:clr>
            <a:srgbClr val="A4A3A4"/>
          </p15:clr>
        </p15:guide>
        <p15:guide id="6" orient="horz" pos="3566">
          <p15:clr>
            <a:srgbClr val="A4A3A4"/>
          </p15:clr>
        </p15:guide>
        <p15:guide id="7" pos="7348">
          <p15:clr>
            <a:srgbClr val="A4A3A4"/>
          </p15:clr>
        </p15:guide>
        <p15:guide id="8" pos="2588">
          <p15:clr>
            <a:srgbClr val="A4A3A4"/>
          </p15:clr>
        </p15:guide>
        <p15:guide id="9" pos="5091">
          <p15:clr>
            <a:srgbClr val="A4A3A4"/>
          </p15:clr>
        </p15:guide>
        <p15:guide id="10" pos="4969">
          <p15:clr>
            <a:srgbClr val="A4A3A4"/>
          </p15:clr>
        </p15:guide>
        <p15:guide id="11" pos="3779">
          <p15:clr>
            <a:srgbClr val="A4A3A4"/>
          </p15:clr>
        </p15:guide>
        <p15:guide id="12" pos="3901">
          <p15:clr>
            <a:srgbClr val="A4A3A4"/>
          </p15:clr>
        </p15:guide>
        <p15:guide id="13" pos="331">
          <p15:clr>
            <a:srgbClr val="A4A3A4"/>
          </p15:clr>
        </p15:guide>
        <p15:guide id="14" pos="27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CC"/>
    <a:srgbClr val="000000"/>
    <a:srgbClr val="0000FF"/>
    <a:srgbClr val="FF5050"/>
    <a:srgbClr val="E24033"/>
    <a:srgbClr val="005C06"/>
    <a:srgbClr val="FFFC00"/>
    <a:srgbClr val="FFFF99"/>
    <a:srgbClr val="F8FC00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01" autoAdjust="0"/>
    <p:restoredTop sz="89147" autoAdjust="0"/>
  </p:normalViewPr>
  <p:slideViewPr>
    <p:cSldViewPr snapToGrid="0">
      <p:cViewPr varScale="1">
        <p:scale>
          <a:sx n="141" d="100"/>
          <a:sy n="141" d="100"/>
        </p:scale>
        <p:origin x="1000" y="184"/>
      </p:cViewPr>
      <p:guideLst>
        <p:guide orient="horz" pos="867"/>
        <p:guide orient="horz" pos="3847"/>
        <p:guide orient="horz" pos="663"/>
        <p:guide orient="horz" pos="2262"/>
        <p:guide orient="horz" pos="2171"/>
        <p:guide orient="horz" pos="3566"/>
        <p:guide pos="7348"/>
        <p:guide pos="2588"/>
        <p:guide pos="5091"/>
        <p:guide pos="4969"/>
        <p:guide pos="3779"/>
        <p:guide pos="3901"/>
        <p:guide pos="331"/>
        <p:guide pos="27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3414"/>
    </p:cViewPr>
  </p:sorterViewPr>
  <p:notesViewPr>
    <p:cSldViewPr snapToGrid="0">
      <p:cViewPr varScale="1">
        <p:scale>
          <a:sx n="64" d="100"/>
          <a:sy n="64" d="100"/>
        </p:scale>
        <p:origin x="3197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theme" Target="theme/theme1.xml"/><Relationship Id="rId7" Type="http://schemas.openxmlformats.org/officeDocument/2006/relationships/slideMaster" Target="slideMasters/slide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presProps" Target="presProps.xml"/><Relationship Id="rId5" Type="http://schemas.openxmlformats.org/officeDocument/2006/relationships/customXml" Target="../customXml/item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font" Target="fonts/font5.fntdata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font" Target="fonts/font1.fntdata"/><Relationship Id="rId56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8102" y="0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0611054E-4CF8-4A71-B662-843862F93D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017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8102" y="0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42900" y="696913"/>
            <a:ext cx="6196013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Klicka här för att ändra format på bakgrundstexten</a:t>
            </a:r>
          </a:p>
          <a:p>
            <a:pPr lvl="1"/>
            <a:r>
              <a:rPr lang="en-US" noProof="0"/>
              <a:t>Nivå två</a:t>
            </a:r>
          </a:p>
          <a:p>
            <a:pPr lvl="2"/>
            <a:r>
              <a:rPr lang="en-US" noProof="0"/>
              <a:t>Nivå tre</a:t>
            </a:r>
          </a:p>
          <a:p>
            <a:pPr lvl="3"/>
            <a:r>
              <a:rPr lang="en-US" noProof="0"/>
              <a:t>Nivå fyra</a:t>
            </a:r>
          </a:p>
          <a:p>
            <a:pPr lvl="4"/>
            <a:r>
              <a:rPr lang="en-US" noProof="0"/>
              <a:t>Nivå fem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8102" y="8829967"/>
            <a:ext cx="2982119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B3EAC6E-678F-4F8C-8CBF-4D72C1712A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2864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Activity description template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2014-06-12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9EEBACA-F88A-4CBF-97EE-0ACD28C028E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003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0F00A-5795-43B4-4C93-250B6DBF5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8F9659-F9D7-2C8C-61F6-737675F40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DCCD2C-9C9D-3D22-C483-4E8ACF8399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E2B9ED6-871A-1BE4-DFD1-9D95E93AB92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EB9BE-310B-004C-3D35-5F3A32B31C0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11339-84B5-F26F-DFF7-9603302A51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38628-751A-4AAD-3EF8-136BED583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0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3B806-AAA3-A475-574D-D7A5B9FF3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181A07-28EF-09A8-43C8-C6F88AAC33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C4DC71-FB37-F505-F0D3-74C51500B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7AC7BB-BD1B-20DC-1AD1-F5DEA6B61D2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7C64A-8A58-E454-E9A8-A43802CF33F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E08B4-5160-1392-89C9-ADF669017A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D4E46-4574-0AE1-9E1E-BA220EA8D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93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5B4DE-8D13-C738-EA77-375C24EAF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467BD-A2DF-CA37-CF9B-4FF61902DA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BA9D3A-A73D-06F3-A2B8-8BCD9D23C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25E264E-9BA0-216D-9B5D-9B605B6EBC7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4EEBA-E073-DC68-27FC-0DE2EC7BB4C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3FD9C-579D-1DE9-E0D4-92C4F8288F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27397-0DFC-8463-AB50-C29FB6FCA7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74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422BC-63A5-FC64-D1EA-97A747B8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44FA2E-D40F-5A11-42B5-B4602E98A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5A5AA9-D486-9C7B-5E61-2C6DB71B9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123542A-0038-53D7-8C2D-5A9C97FF179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45289-06BA-3769-ED3D-3FACF483FA0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43620-A3BF-4E7E-E77F-6EC12FEF9B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D7D84-8303-4B28-089A-217C38570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01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950E5-D139-AA77-7A2C-715E85D26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F10F8B-FE32-E6D6-9868-3390C40760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4D5F2C-A0C4-B1B3-C33F-9DB3BE1C4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65FAE46-F037-ED24-F997-2F0F30453BE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22B79-9A81-145E-60F1-8B5CB49CD56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72618-67BB-7439-E780-1A0EF08116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201F6-6CC4-2DEC-2006-4B1FA6EFFA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52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796BA-FBC0-22F4-6D7E-9735D67D7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0B5DB-C930-EC81-7E08-59B04163D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E3070D-BBEF-41D7-3B07-E064129A4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1A47239-17B3-718C-3F23-951E4857F6D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03512-CE36-C53A-F9EF-C53D10D3955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96B5A-53B3-5F15-D9F1-B792A47F60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A825-1CE5-48B9-4EE6-5BC8D82EC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9BE91-8B9E-121A-70E5-8BAC34A63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7B005F-5CF3-4C94-E92C-2753087A9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3CCE4-04DF-D1EE-3AD2-E711B1F9A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0F41985-ACE1-FAAB-DCDA-D7D9A8FC237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901DD-814A-9141-6490-DAAD6D9B638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E33D9-9DB5-51A2-13B8-03BB74C8E60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96AA8-DA70-6F97-72A2-C6E9445AF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06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44F7D-CE09-4BFC-4EE3-A4011A06B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69D3B1-DFF2-732C-FCA5-09FA3F7CF4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CDE75-C616-5F2C-156E-C550A4B80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EA96C32-0CE3-BCC6-5195-8D9BA8E48DA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0AD12-E875-EC11-B557-18964314BC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81169-5D8B-8492-7F18-CC380769BE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64A00-72B0-7350-BDC4-AB2C263DB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77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487E7-DF80-1F53-63C3-A266AD23C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5AA03-CFF9-9F72-B2C9-5E9185C0E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74F44B-A03A-E3FB-5105-57B55F649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344905D-C786-4CAF-FC90-21B63D8612E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3F2E2-0395-DEDB-6CE0-4CF25AF31C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F4095-80BA-4CE5-12A0-120DE4C375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7ADA0-6D91-C7BB-CEB8-5AB7BAD1BC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59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86859-BF9C-DD9C-EAFB-FBAC06762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E6EDB3-12D3-09E2-C41B-CB7D0C57C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CEE0DC-3553-A4BD-A156-694A677E4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C48ED83-BBD5-B885-E1DB-4D0A5B04D5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57864-7DAE-ED5D-5336-D4D265C16CA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F141A-4D75-B4BC-97CB-04F7CFEEBB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38E16-00E6-8C75-4293-036EA07AD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02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66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846AB-3904-7605-A8E9-9693D1C77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BE4E1-3DAD-21CF-FCD2-266BB45F9F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4D69E0-14FE-6FFF-56CE-1CCA45022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56C93AA-868E-6A2C-31F5-E110AD04475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D9F6B-A4A8-B4AC-D4B3-53C902243B4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162BE-927E-92F0-31CC-9D3844750E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8BB0B-9F70-85D0-5693-E6B84AB5E0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04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866C-D900-274C-E838-2D59521BB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94AD6-676D-17F1-0F59-9ACD62109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EC34D4-D42E-FDD3-1DCF-E72858422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8E86C16-DE54-AE06-A908-CA950220896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02898-3992-C7BC-4533-0AF4FF3DE12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1A72A-7509-F050-EA3E-FDB2FAAECB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5EF18-EDFD-9DC6-19A5-4028D2DDC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85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EF166-A980-F069-3C3F-FF7D8DA34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4DD71-BA39-51F6-CFFF-94E7DBF2A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949BB-5C00-38A3-A9EA-2B44A963E4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97B73EC-B342-889B-F09D-B7956060396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1DCD4-1572-FF63-C85C-351AFA2E455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C0AD6-C185-276C-F0B9-C833DE808B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13586-D41B-02BF-5583-91892A2312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93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B8158-A191-C0FD-646F-4D82C4766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2563D9-A1CC-FC83-B8E4-05CF98FCA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084731-E357-3C95-F6AE-BBA7FAEE5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7B03E3F-0BED-3D2C-C02B-F65406AB6A5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CD87AF-401D-1E65-E225-14AC87265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8BF76-4040-DDA6-556C-74AF42568F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18DEE-83F1-4B80-F135-314C002A8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79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8C055-480A-E4AD-32E2-85A6447B1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DB374-8B83-395C-5BFE-BB58A3479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9CFE5-7975-D702-A42C-1CDB799B8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FC81F31-3F8D-52C3-E0B0-1F89898184C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F7A9D-FFFB-B7B9-A370-5445C150F69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20704-CB71-E730-93D7-2163F27DCE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C1577-920B-2D72-50F4-70048FE5D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26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A1992-41FA-B7E7-7FF6-06BD80924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27AE2-A133-10F2-91A6-DED59F780C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4D35E9-EBD5-3E5B-39CD-ABECE5BB6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EBF92C1-23E7-61A6-F7FE-31BAB72B402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C2B35-6F9C-6C61-8B7E-5265899CFDB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39084-69E1-99C9-4935-F0A5123218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CCD4B-6676-FB19-DED6-C03371D2F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33688-C88D-94F7-A4BA-29BEC1B96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D5046-359F-13B3-7555-3D857EE2D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657BA2-56C8-A92D-9681-23081A5728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10CC06D-A6F2-4385-D309-7528C8419C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Activity description template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0F951-F594-E8A7-7E96-A7DF58CBAE1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2014-06-12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326D3-BCC4-9507-196D-B432C19044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D77F3-78E2-A358-30FF-E9B3DCAB7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EAC6E-678F-4F8C-8CBF-4D72C1712A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4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524933" y="1808164"/>
            <a:ext cx="11135784" cy="284003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/>
          <a:lstStyle>
            <a:lvl1pPr>
              <a:defRPr sz="7000"/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120836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24934" y="5137150"/>
            <a:ext cx="11140017" cy="138588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b"/>
          <a:lstStyle>
            <a:lvl1pPr marL="0" indent="0">
              <a:buFont typeface="Arial" charset="0"/>
              <a:buNone/>
              <a:defRPr sz="3000"/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4822678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389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81534" y="239714"/>
            <a:ext cx="2783417" cy="5411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4933" y="239714"/>
            <a:ext cx="8153400" cy="54117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1879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63" y="-917"/>
            <a:ext cx="9991725" cy="889917"/>
          </a:xfrm>
        </p:spPr>
        <p:txBody>
          <a:bodyPr/>
          <a:lstStyle>
            <a:lvl1pPr algn="l" rtl="0" eaLnBrk="0" fontAlgn="base" hangingPunct="0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lang="en-US" sz="3600" b="1" kern="1200" cap="small" dirty="0">
                <a:solidFill>
                  <a:srgbClr val="000000"/>
                </a:solidFill>
                <a:latin typeface="Gill Sans MT" panose="020B0502020104020203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463" y="1151141"/>
            <a:ext cx="11136312" cy="3851275"/>
          </a:xfrm>
        </p:spPr>
        <p:txBody>
          <a:bodyPr/>
          <a:lstStyle>
            <a:lvl1pPr marL="176213" indent="-176213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Calibri" charset="0"/>
              </a:defRPr>
            </a:lvl1pPr>
            <a:lvl2pPr>
              <a:lnSpc>
                <a:spcPct val="150000"/>
              </a:lnSpc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Calibri" charset="0"/>
              </a:defRPr>
            </a:lvl2pPr>
            <a:lvl3pPr>
              <a:lnSpc>
                <a:spcPct val="150000"/>
              </a:lnSpc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Calibri" charset="0"/>
              </a:defRPr>
            </a:lvl3pPr>
            <a:lvl4pPr>
              <a:lnSpc>
                <a:spcPct val="150000"/>
              </a:lnSpc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Calibri" charset="0"/>
              </a:defRPr>
            </a:lvl4pPr>
            <a:lvl5pPr>
              <a:lnSpc>
                <a:spcPct val="150000"/>
              </a:lnSpc>
              <a:defRPr>
                <a:solidFill>
                  <a:srgbClr val="000000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Calibr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그룹 6">
            <a:extLst>
              <a:ext uri="{FF2B5EF4-FFF2-40B4-BE49-F238E27FC236}">
                <a16:creationId xmlns:a16="http://schemas.microsoft.com/office/drawing/2014/main" id="{1E32217D-B579-ACDA-73E4-44DBEEFC26FC}"/>
              </a:ext>
            </a:extLst>
          </p:cNvPr>
          <p:cNvGrpSpPr/>
          <p:nvPr userDrawn="1"/>
        </p:nvGrpSpPr>
        <p:grpSpPr>
          <a:xfrm>
            <a:off x="133349" y="891243"/>
            <a:ext cx="11855451" cy="45719"/>
            <a:chOff x="133349" y="891243"/>
            <a:chExt cx="11855451" cy="45719"/>
          </a:xfrm>
        </p:grpSpPr>
        <p:cxnSp>
          <p:nvCxnSpPr>
            <p:cNvPr id="6" name="직선 연결선 7">
              <a:extLst>
                <a:ext uri="{FF2B5EF4-FFF2-40B4-BE49-F238E27FC236}">
                  <a16:creationId xmlns:a16="http://schemas.microsoft.com/office/drawing/2014/main" id="{E327F515-DEAE-5D67-0BE7-BDB05457B6F9}"/>
                </a:ext>
              </a:extLst>
            </p:cNvPr>
            <p:cNvCxnSpPr>
              <a:cxnSpLocks/>
            </p:cNvCxnSpPr>
            <p:nvPr/>
          </p:nvCxnSpPr>
          <p:spPr>
            <a:xfrm>
              <a:off x="1073213" y="914102"/>
              <a:ext cx="1091558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8">
              <a:extLst>
                <a:ext uri="{FF2B5EF4-FFF2-40B4-BE49-F238E27FC236}">
                  <a16:creationId xmlns:a16="http://schemas.microsoft.com/office/drawing/2014/main" id="{FB47EE89-AB68-C8DB-320A-B7CE86F7CCC7}"/>
                </a:ext>
              </a:extLst>
            </p:cNvPr>
            <p:cNvSpPr/>
            <p:nvPr/>
          </p:nvSpPr>
          <p:spPr>
            <a:xfrm>
              <a:off x="133349" y="891243"/>
              <a:ext cx="3234267" cy="45719"/>
            </a:xfrm>
            <a:prstGeom prst="rect">
              <a:avLst/>
            </a:prstGeom>
            <a:gradFill>
              <a:gsLst>
                <a:gs pos="0">
                  <a:srgbClr val="F25C66"/>
                </a:gs>
                <a:gs pos="100000">
                  <a:srgbClr val="1293E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4736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5948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9167" y="1800226"/>
            <a:ext cx="5465233" cy="3851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00226"/>
            <a:ext cx="5467351" cy="3851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053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656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6717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80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0195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5079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Content_SM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1800225"/>
            <a:ext cx="11136312" cy="385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Title_SM"/>
          <p:cNvSpPr>
            <a:spLocks noGrp="1" noChangeArrowheads="1"/>
          </p:cNvSpPr>
          <p:nvPr>
            <p:ph type="title"/>
          </p:nvPr>
        </p:nvSpPr>
        <p:spPr bwMode="auto">
          <a:xfrm>
            <a:off x="525463" y="239713"/>
            <a:ext cx="99917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Add Header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hf sldNum="0" hdr="0" ftr="0" dt="0"/>
  <p:txStyles>
    <p:titleStyle>
      <a:lvl1pPr algn="l" rtl="0" eaLnBrk="0" fontAlgn="base" hangingPunct="0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 pitchFamily="2" charset="0"/>
        </a:defRPr>
      </a:lvl2pPr>
      <a:lvl3pPr algn="l" rtl="0" eaLnBrk="0" fontAlgn="base" hangingPunct="0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 pitchFamily="2" charset="0"/>
        </a:defRPr>
      </a:lvl3pPr>
      <a:lvl4pPr algn="l" rtl="0" eaLnBrk="0" fontAlgn="base" hangingPunct="0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 pitchFamily="2" charset="0"/>
        </a:defRPr>
      </a:lvl4pPr>
      <a:lvl5pPr algn="l" rtl="0" eaLnBrk="0" fontAlgn="base" hangingPunct="0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 pitchFamily="2" charset="0"/>
        </a:defRPr>
      </a:lvl5pPr>
      <a:lvl6pPr marL="457200" algn="l" rtl="0" fontAlgn="base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 pitchFamily="2" charset="0"/>
        </a:defRPr>
      </a:lvl6pPr>
      <a:lvl7pPr marL="914400" algn="l" rtl="0" fontAlgn="base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 pitchFamily="2" charset="0"/>
        </a:defRPr>
      </a:lvl7pPr>
      <a:lvl8pPr marL="1371600" algn="l" rtl="0" fontAlgn="base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 pitchFamily="2" charset="0"/>
        </a:defRPr>
      </a:lvl8pPr>
      <a:lvl9pPr marL="1828800" algn="l" rtl="0" fontAlgn="base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 pitchFamily="2" charset="0"/>
        </a:defRPr>
      </a:lvl9pPr>
    </p:titleStyle>
    <p:bodyStyle>
      <a:lvl1pPr marL="176213" indent="-176213" algn="l" rtl="0" eaLnBrk="0" fontAlgn="base" hangingPunct="0">
        <a:spcBef>
          <a:spcPct val="20000"/>
        </a:spcBef>
        <a:spcAft>
          <a:spcPct val="0"/>
        </a:spcAft>
        <a:buClr>
          <a:srgbClr val="00A9D4"/>
        </a:buClr>
        <a:buFont typeface="Arial" charset="0"/>
        <a:buChar char="›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33400" indent="-1778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–"/>
        <a:defRPr sz="2000">
          <a:solidFill>
            <a:schemeClr val="tx1"/>
          </a:solidFill>
          <a:latin typeface="+mn-lt"/>
        </a:defRPr>
      </a:lvl2pPr>
      <a:lvl3pPr marL="892175" indent="-179388" algn="l" rtl="0" eaLnBrk="0" fontAlgn="base" hangingPunct="0">
        <a:spcBef>
          <a:spcPct val="20000"/>
        </a:spcBef>
        <a:spcAft>
          <a:spcPct val="0"/>
        </a:spcAft>
        <a:buClr>
          <a:srgbClr val="92CCE5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3pPr>
      <a:lvl4pPr marL="1252538" indent="-1809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-"/>
        <a:defRPr sz="2000">
          <a:solidFill>
            <a:schemeClr val="tx1"/>
          </a:solidFill>
          <a:latin typeface="+mn-lt"/>
        </a:defRPr>
      </a:lvl4pPr>
      <a:lvl5pPr marL="1614488" indent="-1809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5pPr>
      <a:lvl6pPr marL="2071688" indent="-1809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6pPr>
      <a:lvl7pPr marL="2528888" indent="-1809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7pPr>
      <a:lvl8pPr marL="2986088" indent="-1809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8pPr>
      <a:lvl9pPr marL="3443288" indent="-1809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6.png"/><Relationship Id="rId5" Type="http://schemas.microsoft.com/office/2007/relationships/media" Target="../media/media3.mp4"/><Relationship Id="rId10" Type="http://schemas.openxmlformats.org/officeDocument/2006/relationships/image" Target="../media/image15.png"/><Relationship Id="rId4" Type="http://schemas.openxmlformats.org/officeDocument/2006/relationships/video" Target="../media/media2.mp4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5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19.png"/><Relationship Id="rId4" Type="http://schemas.openxmlformats.org/officeDocument/2006/relationships/video" Target="../media/media5.mp4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gif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microsoft.com/office/2007/relationships/media" Target="../media/media8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openxmlformats.org/officeDocument/2006/relationships/image" Target="../media/image36.png"/><Relationship Id="rId5" Type="http://schemas.microsoft.com/office/2007/relationships/media" Target="../media/media9.mp4"/><Relationship Id="rId10" Type="http://schemas.openxmlformats.org/officeDocument/2006/relationships/image" Target="../media/image35.png"/><Relationship Id="rId4" Type="http://schemas.openxmlformats.org/officeDocument/2006/relationships/video" Target="../media/media8.mp4"/><Relationship Id="rId9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ymnasium.farama.org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sz="quarter"/>
          </p:nvPr>
        </p:nvSpPr>
        <p:spPr>
          <a:xfrm>
            <a:off x="263352" y="1267470"/>
            <a:ext cx="11614101" cy="2088232"/>
          </a:xfrm>
        </p:spPr>
        <p:txBody>
          <a:bodyPr/>
          <a:lstStyle/>
          <a:p>
            <a:pPr algn="ctr" defTabSz="457200" eaLnBrk="1" hangingPunct="1">
              <a:lnSpc>
                <a:spcPct val="100000"/>
              </a:lnSpc>
            </a:pPr>
            <a:r>
              <a:rPr lang="en-US" sz="4800" b="1" kern="1200" cap="small" dirty="0">
                <a:solidFill>
                  <a:schemeClr val="tx2">
                    <a:lumMod val="90000"/>
                    <a:lumOff val="10000"/>
                  </a:schemeClr>
                </a:solidFill>
                <a:latin typeface="Calibri(headings)"/>
                <a:cs typeface="Calibri" panose="020F0502020204030204" pitchFamily="34" charset="0"/>
              </a:rPr>
              <a:t>Reinforcement Learning</a:t>
            </a:r>
            <a:endParaRPr lang="sv-SE" sz="5400" b="1" kern="1200" cap="small" dirty="0">
              <a:solidFill>
                <a:schemeClr val="tx2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75" name="Subtitle 2"/>
          <p:cNvSpPr>
            <a:spLocks noGrp="1"/>
          </p:cNvSpPr>
          <p:nvPr>
            <p:ph type="subTitle" sz="quarter" idx="1"/>
          </p:nvPr>
        </p:nvSpPr>
        <p:spPr>
          <a:xfrm>
            <a:off x="525463" y="4753429"/>
            <a:ext cx="11139487" cy="1008112"/>
          </a:xfrm>
        </p:spPr>
        <p:txBody>
          <a:bodyPr/>
          <a:lstStyle/>
          <a:p>
            <a:pPr marL="342900" indent="-342900" algn="ctr" defTabSz="457200" eaLnBrk="1" hangingPunct="1"/>
            <a:endParaRPr lang="sv-SE" sz="2000" kern="1200" dirty="0">
              <a:solidFill>
                <a:srgbClr val="000000"/>
              </a:solidFill>
              <a:latin typeface="Calibri(headings)"/>
              <a:cs typeface="Times New Roman" pitchFamily="18" charset="0"/>
            </a:endParaRPr>
          </a:p>
          <a:p>
            <a:pPr marL="342900" indent="-342900" algn="ctr" defTabSz="457200" eaLnBrk="1" hangingPunct="1"/>
            <a:r>
              <a:rPr lang="en-US" sz="2000" kern="1200" cap="small" dirty="0" err="1">
                <a:solidFill>
                  <a:srgbClr val="000000"/>
                </a:solidFill>
                <a:ea typeface="+mj-ea"/>
                <a:cs typeface="Times New Roman" pitchFamily="18" charset="0"/>
              </a:rPr>
              <a:t>Ukjo</a:t>
            </a:r>
            <a:r>
              <a:rPr lang="en-US" sz="2000" kern="1200" cap="small" dirty="0">
                <a:solidFill>
                  <a:srgbClr val="000000"/>
                </a:solidFill>
                <a:ea typeface="+mj-ea"/>
                <a:cs typeface="Times New Roman" pitchFamily="18" charset="0"/>
              </a:rPr>
              <a:t> Hwang, </a:t>
            </a:r>
            <a:r>
              <a:rPr lang="en-US" sz="2000" kern="1200" cap="small" dirty="0" err="1">
                <a:solidFill>
                  <a:srgbClr val="000000"/>
                </a:solidFill>
                <a:ea typeface="+mj-ea"/>
                <a:cs typeface="Times New Roman" pitchFamily="18" charset="0"/>
              </a:rPr>
              <a:t>Dohyeok</a:t>
            </a:r>
            <a:r>
              <a:rPr lang="en-US" sz="2000" kern="1200" cap="small" dirty="0">
                <a:solidFill>
                  <a:srgbClr val="000000"/>
                </a:solidFill>
                <a:ea typeface="+mj-ea"/>
                <a:cs typeface="Times New Roman" pitchFamily="18" charset="0"/>
              </a:rPr>
              <a:t> Kwon</a:t>
            </a:r>
            <a:endParaRPr lang="sv-SE" sz="2000" kern="1200" cap="small" dirty="0">
              <a:solidFill>
                <a:schemeClr val="tx1">
                  <a:lumMod val="50000"/>
                </a:schemeClr>
              </a:solidFill>
              <a:ea typeface="+mj-ea"/>
              <a:cs typeface="Arial" pitchFamily="34" charset="0"/>
            </a:endParaRPr>
          </a:p>
          <a:p>
            <a:pPr marL="342900" indent="-342900" algn="ctr" defTabSz="457200" eaLnBrk="1" hangingPunct="1"/>
            <a:r>
              <a:rPr lang="sv-SE" sz="2000" b="1" kern="1200" cap="small" dirty="0">
                <a:solidFill>
                  <a:srgbClr val="0066FF"/>
                </a:solidFill>
                <a:ea typeface="+mj-ea"/>
                <a:cs typeface="Arial" pitchFamily="34" charset="0"/>
              </a:rPr>
              <a:t>Information </a:t>
            </a:r>
            <a:r>
              <a:rPr lang="en-US" sz="2000" b="1" kern="1200" cap="small" dirty="0">
                <a:solidFill>
                  <a:srgbClr val="0066FF"/>
                </a:solidFill>
                <a:ea typeface="+mj-ea"/>
                <a:cs typeface="Arial" pitchFamily="34" charset="0"/>
              </a:rPr>
              <a:t>and Intelligence</a:t>
            </a:r>
            <a:r>
              <a:rPr lang="sv-SE" sz="2000" b="1" kern="1200" cap="small" dirty="0">
                <a:solidFill>
                  <a:srgbClr val="0066FF"/>
                </a:solidFill>
                <a:ea typeface="+mj-ea"/>
                <a:cs typeface="Arial" pitchFamily="34" charset="0"/>
              </a:rPr>
              <a:t> Systems Lab.</a:t>
            </a:r>
          </a:p>
          <a:p>
            <a:pPr marL="342900" indent="-342900" algn="ctr" defTabSz="457200" eaLnBrk="1" hangingPunct="1"/>
            <a:r>
              <a:rPr lang="en-US" sz="2000" kern="1200" cap="small" dirty="0">
                <a:solidFill>
                  <a:schemeClr val="tx1">
                    <a:lumMod val="50000"/>
                  </a:schemeClr>
                </a:solidFill>
                <a:ea typeface="+mj-ea"/>
                <a:cs typeface="Arial" pitchFamily="34" charset="0"/>
              </a:rPr>
              <a:t>Electronic Engineering</a:t>
            </a:r>
            <a:r>
              <a:rPr lang="sv-SE" sz="2000" kern="1200" cap="small" dirty="0">
                <a:solidFill>
                  <a:schemeClr val="tx1">
                    <a:lumMod val="50000"/>
                  </a:schemeClr>
                </a:solidFill>
                <a:ea typeface="+mj-ea"/>
                <a:cs typeface="Arial" pitchFamily="34" charset="0"/>
              </a:rPr>
              <a:t>, Hanyang University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5384924" y="5912753"/>
            <a:ext cx="14221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5C06"/>
                </a:solidFill>
                <a:latin typeface="Calibri(headings)"/>
              </a:rPr>
              <a:t>July 7, 2025</a:t>
            </a:r>
            <a:endParaRPr lang="ko-KR" altLang="en-US" b="1" dirty="0">
              <a:solidFill>
                <a:srgbClr val="005C06"/>
              </a:solidFill>
              <a:latin typeface="Calibri(headings)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464113" y="3333523"/>
            <a:ext cx="11139487" cy="63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9D4"/>
              </a:buClr>
              <a:buFont typeface="Arial" charset="0"/>
              <a:buNone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89217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CCE5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3pPr>
            <a:lvl4pPr marL="1252538" indent="-1809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1614488" indent="-1809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5pPr>
            <a:lvl6pPr marL="20716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6pPr>
            <a:lvl7pPr marL="25288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7pPr>
            <a:lvl8pPr marL="29860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8pPr>
            <a:lvl9pPr marL="34432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 algn="ctr" defTabSz="457200" eaLnBrk="1" hangingPunct="1"/>
            <a:r>
              <a:rPr lang="en-US" sz="2400" b="1" kern="1200" dirty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Hyundai Motors Boot-campus</a:t>
            </a:r>
            <a:endParaRPr lang="sv-SE" sz="2400" b="1" kern="1200" dirty="0">
              <a:solidFill>
                <a:srgbClr val="00000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87FDA-A2FF-1503-76AE-39614C81F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297E6-04C7-327F-62BA-CDA69E50C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E9E720-7EFA-E14C-C74B-5A44261459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202" y="1151141"/>
                <a:ext cx="11260730" cy="5368929"/>
              </a:xfrm>
            </p:spPr>
            <p:txBody>
              <a:bodyPr/>
              <a:lstStyle/>
              <a:p>
                <a:r>
                  <a:rPr lang="en-KR" sz="2200" b="1" dirty="0"/>
                  <a:t>Q-Value Function(or State-Action Value Function)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KR" sz="2200" b="1" dirty="0"/>
                  <a:t> </a:t>
                </a:r>
              </a:p>
              <a:p>
                <a:pPr lvl="1"/>
                <a:r>
                  <a:rPr lang="ko-KR" altLang="en-US" sz="1800" dirty="0"/>
                  <a:t>특정상태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𝑆𝑡𝑎𝑡𝑒</m:t>
                        </m:r>
                      </m:e>
                    </m:d>
                  </m:oMath>
                </a14:m>
                <a:r>
                  <a:rPr lang="ko-KR" altLang="en-US" sz="1800" dirty="0"/>
                  <a:t>에서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특정 행동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𝐴𝑐𝑡𝑖𝑜𝑛</m:t>
                        </m:r>
                      </m:e>
                    </m:d>
                  </m:oMath>
                </a14:m>
                <a:r>
                  <a:rPr lang="ko-KR" altLang="en-US" sz="1800" dirty="0" err="1"/>
                  <a:t>를</a:t>
                </a:r>
                <a:r>
                  <a:rPr lang="ko-KR" altLang="en-US" sz="1800" dirty="0"/>
                  <a:t> 선택했을 때 기대되는 누적 보상</a:t>
                </a:r>
                <a:r>
                  <a:rPr lang="en-US" altLang="ko-KR" sz="1800" dirty="0"/>
                  <a:t>.</a:t>
                </a:r>
              </a:p>
              <a:p>
                <a:pPr marL="355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600" dirty="0"/>
              </a:p>
              <a:p>
                <a:pPr marL="355600" lvl="1" indent="0">
                  <a:buNone/>
                </a:pPr>
                <a:endParaRPr lang="en-US" altLang="ko-KR" sz="1000" dirty="0"/>
              </a:p>
              <a:p>
                <a:pPr lvl="1"/>
                <a:r>
                  <a:rPr lang="ko-KR" altLang="en-US" sz="1800" dirty="0"/>
                  <a:t>학습을 통해서 모든 </a:t>
                </a:r>
                <a:r>
                  <a:rPr lang="en-US" altLang="ko-KR" sz="1800" dirty="0"/>
                  <a:t>state</a:t>
                </a:r>
                <a:r>
                  <a:rPr lang="ko-KR" altLang="en-US" sz="1800" dirty="0"/>
                  <a:t>와 </a:t>
                </a:r>
                <a:r>
                  <a:rPr lang="en-US" altLang="ko-KR" sz="1800" dirty="0"/>
                  <a:t>action</a:t>
                </a:r>
                <a:r>
                  <a:rPr lang="ko-KR" altLang="en-US" sz="1800" dirty="0" err="1"/>
                  <a:t>에</a:t>
                </a:r>
                <a:r>
                  <a:rPr lang="ko-KR" altLang="en-US" sz="1800" dirty="0"/>
                  <a:t> 대한 </a:t>
                </a:r>
                <a:r>
                  <a:rPr lang="en-US" altLang="ko-KR" sz="1800" dirty="0"/>
                  <a:t>Q </a:t>
                </a:r>
                <a:r>
                  <a:rPr lang="ko-KR" altLang="en-US" sz="1800" dirty="0"/>
                  <a:t>값을 찾으면</a:t>
                </a:r>
                <a:r>
                  <a:rPr lang="en-US" altLang="ko-KR" sz="1800" dirty="0"/>
                  <a:t>,</a:t>
                </a:r>
                <a:r>
                  <a:rPr lang="ko-KR" altLang="en-US" sz="1800" dirty="0"/>
                  <a:t> 특정 </a:t>
                </a:r>
                <a:r>
                  <a:rPr lang="en-US" altLang="ko-KR" sz="1800" dirty="0"/>
                  <a:t>state</a:t>
                </a:r>
                <a:r>
                  <a:rPr lang="ko-KR" altLang="en-US" sz="1800" dirty="0"/>
                  <a:t>에서 어떤 </a:t>
                </a:r>
                <a:r>
                  <a:rPr lang="en-US" altLang="ko-KR" sz="1800" dirty="0"/>
                  <a:t>action</a:t>
                </a:r>
                <a:r>
                  <a:rPr lang="ko-KR" altLang="en-US" sz="1800" dirty="0"/>
                  <a:t>을 선택하는 것이 가장 큰 보상을 받을 수 있을지 아는 것과 같음</a:t>
                </a:r>
                <a:r>
                  <a:rPr lang="en-US" altLang="ko-KR" sz="18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F89118-7399-C020-987B-218A045FC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202" y="1151141"/>
                <a:ext cx="11260730" cy="5368929"/>
              </a:xfrm>
              <a:blipFill>
                <a:blip r:embed="rId3"/>
                <a:stretch>
                  <a:fillRect l="-788" r="-11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389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A53EC-4205-F6DE-BD37-1CC299BD1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2C26B-8DF6-B3DF-B9E5-9A287A03D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E8A78F-FB8B-B6DF-45E2-7C36944593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203" y="1151141"/>
                <a:ext cx="5023136" cy="5368929"/>
              </a:xfrm>
            </p:spPr>
            <p:txBody>
              <a:bodyPr/>
              <a:lstStyle/>
              <a:p>
                <a:r>
                  <a:rPr lang="en-US" sz="2200" b="1" dirty="0"/>
                  <a:t>Q-Table</a:t>
                </a:r>
              </a:p>
              <a:p>
                <a:pPr lvl="1"/>
                <a:r>
                  <a:rPr lang="en-US" sz="1800" dirty="0"/>
                  <a:t>Q-Value</a:t>
                </a:r>
                <a:r>
                  <a:rPr lang="ko-KR" altLang="en-US" sz="1800" dirty="0" err="1"/>
                  <a:t>를</a:t>
                </a:r>
                <a:r>
                  <a:rPr lang="ko-KR" altLang="en-US" sz="1800" dirty="0"/>
                  <a:t> 저장하는 간단한 방법</a:t>
                </a:r>
                <a:r>
                  <a:rPr lang="en-US" altLang="ko-KR" sz="1800" dirty="0"/>
                  <a:t>.</a:t>
                </a:r>
              </a:p>
              <a:p>
                <a:pPr lvl="1"/>
                <a:r>
                  <a:rPr lang="ko-KR" altLang="en-US" sz="1800" dirty="0"/>
                  <a:t>모든 </a:t>
                </a:r>
                <a:r>
                  <a:rPr lang="en-US" altLang="ko-KR" sz="1800" dirty="0"/>
                  <a:t>state, action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pair</a:t>
                </a:r>
                <a:r>
                  <a:rPr lang="ko-KR" altLang="en-US" sz="1800" dirty="0" err="1"/>
                  <a:t>에</a:t>
                </a:r>
                <a:r>
                  <a:rPr lang="ko-KR" altLang="en-US" sz="1800" dirty="0"/>
                  <a:t> 대해서 </a:t>
                </a:r>
                <a:r>
                  <a:rPr lang="en-US" altLang="ko-KR" sz="1800" dirty="0"/>
                  <a:t>Q-value</a:t>
                </a:r>
                <a:r>
                  <a:rPr lang="ko-KR" altLang="en-US" sz="1800" dirty="0" err="1"/>
                  <a:t>를</a:t>
                </a:r>
                <a:r>
                  <a:rPr lang="ko-KR" altLang="en-US" sz="1800" dirty="0"/>
                  <a:t> 저장해야 함</a:t>
                </a:r>
                <a:r>
                  <a:rPr lang="en-US" altLang="ko-KR" sz="1800" dirty="0"/>
                  <a:t>.</a:t>
                </a:r>
              </a:p>
              <a:p>
                <a:pPr lvl="1"/>
                <a:r>
                  <a:rPr lang="en-US" altLang="ko-KR" sz="1800" dirty="0"/>
                  <a:t>Dimension:</a:t>
                </a:r>
                <a:r>
                  <a:rPr lang="ko-KR" altLang="en-US" sz="18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ko-KR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ko-KR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ko-KR" sz="1800" dirty="0"/>
              </a:p>
              <a:p>
                <a:pPr lvl="1"/>
                <a:endParaRPr lang="en-US" altLang="ko-KR" sz="1800" dirty="0"/>
              </a:p>
              <a:p>
                <a:pPr lvl="1"/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E8A78F-FB8B-B6DF-45E2-7C3694459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203" y="1151141"/>
                <a:ext cx="5023136" cy="5368929"/>
              </a:xfrm>
              <a:blipFill>
                <a:blip r:embed="rId3"/>
                <a:stretch>
                  <a:fillRect l="-176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icture">
            <a:extLst>
              <a:ext uri="{FF2B5EF4-FFF2-40B4-BE49-F238E27FC236}">
                <a16:creationId xmlns:a16="http://schemas.microsoft.com/office/drawing/2014/main" id="{E902C281-9BA5-1442-5851-3AA7130D6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18" y="1244866"/>
            <a:ext cx="3327132" cy="25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">
            <a:extLst>
              <a:ext uri="{FF2B5EF4-FFF2-40B4-BE49-F238E27FC236}">
                <a16:creationId xmlns:a16="http://schemas.microsoft.com/office/drawing/2014/main" id="{80C0955B-B578-6062-8ADF-0F17B8A09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18" y="4060575"/>
            <a:ext cx="3327132" cy="2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liff Walking environment. | Download Scientific Diagram">
            <a:extLst>
              <a:ext uri="{FF2B5EF4-FFF2-40B4-BE49-F238E27FC236}">
                <a16:creationId xmlns:a16="http://schemas.microsoft.com/office/drawing/2014/main" id="{A9BE8374-E470-C745-27DE-68354EDBD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28" b="8820"/>
          <a:stretch>
            <a:fillRect/>
          </a:stretch>
        </p:blipFill>
        <p:spPr bwMode="auto">
          <a:xfrm>
            <a:off x="9664045" y="1320327"/>
            <a:ext cx="2063120" cy="248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inforcement Learning Explained Visually (Part 4): Q Learning,  step-by-step | Towards Data Science">
            <a:extLst>
              <a:ext uri="{FF2B5EF4-FFF2-40B4-BE49-F238E27FC236}">
                <a16:creationId xmlns:a16="http://schemas.microsoft.com/office/drawing/2014/main" id="{56079615-93EE-1BE8-F173-0FA6FE79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629" y="4051896"/>
            <a:ext cx="2548292" cy="256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938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84D9-4685-57A8-8E8A-FD2AA7571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D97F6-D134-772D-495B-E9D892C0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  <a:endParaRPr lang="en-KR" dirty="0"/>
          </a:p>
        </p:txBody>
      </p:sp>
      <p:pic>
        <p:nvPicPr>
          <p:cNvPr id="3074" name="Picture 2" descr="algo">
            <a:extLst>
              <a:ext uri="{FF2B5EF4-FFF2-40B4-BE49-F238E27FC236}">
                <a16:creationId xmlns:a16="http://schemas.microsoft.com/office/drawing/2014/main" id="{49A2B64B-0617-EE89-2718-5457FA412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08" y="1409700"/>
            <a:ext cx="10822183" cy="455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CA2CFE-3352-9274-0E8B-FDE140D9E8D2}"/>
              </a:ext>
            </a:extLst>
          </p:cNvPr>
          <p:cNvSpPr/>
          <p:nvPr/>
        </p:nvSpPr>
        <p:spPr>
          <a:xfrm>
            <a:off x="1938849" y="3856103"/>
            <a:ext cx="7374833" cy="385959"/>
          </a:xfrm>
          <a:prstGeom prst="rect">
            <a:avLst/>
          </a:prstGeom>
          <a:noFill/>
          <a:ln w="38100">
            <a:solidFill>
              <a:schemeClr val="accent2"/>
            </a:solidFill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B660AC-E79C-704B-CB45-5BBC65001DFC}"/>
              </a:ext>
            </a:extLst>
          </p:cNvPr>
          <p:cNvSpPr/>
          <p:nvPr/>
        </p:nvSpPr>
        <p:spPr>
          <a:xfrm>
            <a:off x="1938848" y="4532074"/>
            <a:ext cx="6658397" cy="385959"/>
          </a:xfrm>
          <a:prstGeom prst="rect">
            <a:avLst/>
          </a:prstGeom>
          <a:noFill/>
          <a:ln w="38100">
            <a:solidFill>
              <a:schemeClr val="accent2"/>
            </a:solidFill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609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62621-948D-B274-A704-9179727B3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2C78-3082-A194-A8C3-A5B63920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6DAEDB-8FFB-D455-4C7B-CFF047BF6F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202" y="1151141"/>
                <a:ext cx="11260730" cy="5368929"/>
              </a:xfrm>
            </p:spPr>
            <p:txBody>
              <a:bodyPr/>
              <a:lstStyle/>
              <a:p>
                <a:r>
                  <a:rPr lang="en-US" sz="2200" b="1" dirty="0"/>
                  <a:t>1. Q-Table </a:t>
                </a:r>
                <a:r>
                  <a:rPr lang="ko-KR" altLang="en-US" sz="2200" b="1" dirty="0"/>
                  <a:t>초기화 </a:t>
                </a:r>
                <a:endParaRPr lang="en-KR" sz="22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=0     ∀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ko-KR" sz="2200" dirty="0"/>
              </a:p>
              <a:p>
                <a:r>
                  <a:rPr lang="en-US" altLang="ko-KR" sz="2200" b="1" dirty="0"/>
                  <a:t>2.</a:t>
                </a:r>
                <a:r>
                  <a:rPr lang="ko-KR" altLang="en-US" sz="22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22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altLang="ko-KR" sz="2200" b="1" dirty="0"/>
                  <a:t>-greedy</a:t>
                </a:r>
                <a:r>
                  <a:rPr lang="ko-KR" altLang="en-US" sz="2200" b="1" dirty="0"/>
                  <a:t> </a:t>
                </a:r>
                <a:r>
                  <a:rPr lang="en-US" altLang="ko-KR" sz="2200" b="1" dirty="0"/>
                  <a:t>policy</a:t>
                </a:r>
              </a:p>
              <a:p>
                <a:pPr lvl="1"/>
                <a:r>
                  <a:rPr lang="ko-KR" altLang="en-US" sz="1800" dirty="0"/>
                  <a:t>탐색</a:t>
                </a:r>
                <a:r>
                  <a:rPr lang="en-US" altLang="ko-KR" sz="1800" dirty="0"/>
                  <a:t>(Exploration)</a:t>
                </a:r>
                <a:r>
                  <a:rPr lang="ko-KR" altLang="en-US" sz="1800" dirty="0"/>
                  <a:t>과 활용</a:t>
                </a:r>
                <a:r>
                  <a:rPr lang="en-US" altLang="ko-KR" sz="1800" dirty="0"/>
                  <a:t>(Exploitation)</a:t>
                </a:r>
                <a:r>
                  <a:rPr lang="ko-KR" altLang="en-US" sz="1800" dirty="0"/>
                  <a:t>을 적절히 조합하여 다음 </a:t>
                </a:r>
                <a:r>
                  <a:rPr lang="en-US" altLang="ko-KR" sz="1800" dirty="0"/>
                  <a:t>action</a:t>
                </a:r>
                <a:r>
                  <a:rPr lang="ko-KR" altLang="en-US" sz="1800" dirty="0"/>
                  <a:t>을 선택해야 함</a:t>
                </a:r>
                <a:r>
                  <a:rPr lang="en-US" altLang="ko-KR" sz="18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 sz="1800" dirty="0"/>
                  <a:t>의 확률로 </a:t>
                </a:r>
                <a:r>
                  <a:rPr lang="en-US" altLang="ko-KR" sz="1800" dirty="0"/>
                  <a:t>random action</a:t>
                </a:r>
                <a:r>
                  <a:rPr lang="ko-KR" altLang="en-US" sz="1800" dirty="0"/>
                  <a:t>을 선택하고</a:t>
                </a:r>
                <a:r>
                  <a:rPr lang="en-US" altLang="ko-KR" sz="1800" dirty="0"/>
                  <a:t>,</a:t>
                </a:r>
                <a:r>
                  <a:rPr lang="ko-KR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 sz="1800" dirty="0"/>
                  <a:t>의 확률로 현재 </a:t>
                </a:r>
                <a:r>
                  <a:rPr lang="en-US" altLang="ko-KR" sz="1800" dirty="0"/>
                  <a:t>state</a:t>
                </a:r>
                <a:r>
                  <a:rPr lang="ko-KR" altLang="en-US" sz="1800" dirty="0"/>
                  <a:t>에서 가장 높은 </a:t>
                </a:r>
                <a:r>
                  <a:rPr lang="en-US" altLang="ko-KR" sz="1800" dirty="0"/>
                  <a:t>Q-value</a:t>
                </a:r>
                <a:r>
                  <a:rPr lang="ko-KR" altLang="en-US" sz="1800" dirty="0" err="1"/>
                  <a:t>를</a:t>
                </a:r>
                <a:r>
                  <a:rPr lang="ko-KR" altLang="en-US" sz="1800" dirty="0"/>
                  <a:t> 갖는 </a:t>
                </a:r>
                <a:r>
                  <a:rPr lang="en-US" altLang="ko-KR" sz="1800" dirty="0"/>
                  <a:t>action </a:t>
                </a:r>
                <a:r>
                  <a:rPr lang="ko-KR" altLang="en-US" sz="1800" dirty="0"/>
                  <a:t>선택</a:t>
                </a:r>
                <a:endParaRPr lang="en-US" altLang="ko-KR" sz="1800" dirty="0"/>
              </a:p>
              <a:p>
                <a:r>
                  <a:rPr lang="en-US" altLang="ko-KR" sz="2200" b="1" dirty="0"/>
                  <a:t>3.</a:t>
                </a:r>
                <a:r>
                  <a:rPr lang="ko-KR" altLang="en-US" sz="2200" b="1" dirty="0"/>
                  <a:t> </a:t>
                </a:r>
                <a:r>
                  <a:rPr lang="en-US" altLang="ko-KR" sz="2200" b="1" dirty="0"/>
                  <a:t>Q-value update</a:t>
                </a:r>
              </a:p>
              <a:p>
                <a:pPr lvl="1"/>
                <a:r>
                  <a:rPr lang="en-US" altLang="ko-KR" sz="1800" dirty="0"/>
                  <a:t>Bellman equation</a:t>
                </a:r>
                <a:r>
                  <a:rPr lang="ko-KR" altLang="en-US" sz="1800" dirty="0"/>
                  <a:t>을 따라 </a:t>
                </a:r>
                <a:r>
                  <a:rPr lang="en-US" altLang="ko-KR" sz="1800" dirty="0"/>
                  <a:t>Q-value</a:t>
                </a:r>
                <a:r>
                  <a:rPr lang="ko-KR" altLang="en-US" sz="1800" dirty="0" err="1"/>
                  <a:t>를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update.</a:t>
                </a:r>
              </a:p>
              <a:p>
                <a:pPr marL="355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1800" dirty="0"/>
              </a:p>
              <a:p>
                <a:pPr marL="533400" marR="0" lvl="1" indent="-177800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58585A"/>
                  </a:buClr>
                  <a:buSzTx/>
                  <a:buFont typeface="Ericsson Capital TT" pitchFamily="2" charset="0"/>
                  <a:buChar char="–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charset="0"/>
                      </a:rPr>
                      <m:t>𝛼</m:t>
                    </m:r>
                  </m:oMath>
                </a14:m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: Learning rate /</a:t>
                </a:r>
                <a:r>
                  <a:rPr kumimoji="0" lang="en-US" altLang="ko-KR" sz="1800" b="0" i="0" u="none" strike="noStrike" kern="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800" b="0" i="1" u="none" strike="noStrike" kern="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charset="0"/>
                      </a:rPr>
                      <m:t>𝛾</m:t>
                    </m:r>
                  </m:oMath>
                </a14:m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 : Discount factor</a:t>
                </a:r>
                <a:r>
                  <a:rPr kumimoji="0" lang="en-US" altLang="ko-KR" sz="1800" b="0" i="0" u="none" strike="noStrike" kern="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800" b="0" i="1" u="none" strike="noStrike" kern="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 </a:t>
                </a:r>
                <a:r>
                  <a: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모두 </a:t>
                </a:r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[0,</a:t>
                </a:r>
                <a:r>
                  <a: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 </a:t>
                </a:r>
                <a:r>
                  <a:rPr kumimoji="0" lang="en-US" altLang="ko-K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1]</a:t>
                </a:r>
                <a:r>
                  <a: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 사이의 실수 값</a:t>
                </a:r>
                <a:endPara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 panose="020B0502020104020203" pitchFamily="34" charset="0"/>
                  <a:cs typeface="Calibri" charset="0"/>
                </a:endParaRPr>
              </a:p>
              <a:p>
                <a:pPr marL="355600" lvl="1" indent="0">
                  <a:buNone/>
                </a:pPr>
                <a:endParaRPr lang="en-US" altLang="ko-KR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6DAEDB-8FFB-D455-4C7B-CFF047BF6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202" y="1151141"/>
                <a:ext cx="11260730" cy="5368929"/>
              </a:xfrm>
              <a:blipFill>
                <a:blip r:embed="rId3"/>
                <a:stretch>
                  <a:fillRect l="-788" r="-11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44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46B30-71CD-5F27-0A63-E6864E27B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4C34-14AA-415B-5A63-83969CEC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Env: Cliff Walking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BF19D-B246-5AB8-CF10-7CA569096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02" y="3803904"/>
            <a:ext cx="11260730" cy="2716166"/>
          </a:xfrm>
        </p:spPr>
        <p:txBody>
          <a:bodyPr/>
          <a:lstStyle/>
          <a:p>
            <a:r>
              <a:rPr lang="en-US" sz="2200" b="1" dirty="0"/>
              <a:t>Action Space: </a:t>
            </a:r>
            <a:r>
              <a:rPr lang="en-US" sz="2200" dirty="0"/>
              <a:t>Discrete(4) | </a:t>
            </a:r>
            <a:r>
              <a:rPr lang="en-US" sz="2200" b="1" dirty="0"/>
              <a:t>Observation Space: </a:t>
            </a:r>
            <a:r>
              <a:rPr lang="en-US" sz="2200" dirty="0"/>
              <a:t>Discrete(48)</a:t>
            </a:r>
          </a:p>
          <a:p>
            <a:pPr lvl="1"/>
            <a:r>
              <a:rPr lang="en-US" sz="1800" b="1" dirty="0"/>
              <a:t>[Action]  </a:t>
            </a:r>
            <a:r>
              <a:rPr lang="en-US" sz="1800" dirty="0"/>
              <a:t>0: Move up | 1: Move right | 2: Move down | 3: Move left</a:t>
            </a:r>
          </a:p>
          <a:p>
            <a:r>
              <a:rPr lang="en-US" altLang="ko-KR" sz="2200" b="1" dirty="0"/>
              <a:t>Starting State: </a:t>
            </a:r>
            <a:r>
              <a:rPr lang="en-US" altLang="ko-KR" sz="2200" dirty="0"/>
              <a:t>[36] (3, 0) | </a:t>
            </a:r>
            <a:r>
              <a:rPr lang="en-US" altLang="ko-KR" sz="2200" b="1" dirty="0"/>
              <a:t>Episode End: </a:t>
            </a:r>
            <a:r>
              <a:rPr lang="en-US" altLang="ko-KR" sz="2200" dirty="0"/>
              <a:t>[47] (3, 11)</a:t>
            </a:r>
            <a:endParaRPr lang="en-KR" sz="2200" b="1" dirty="0"/>
          </a:p>
          <a:p>
            <a:r>
              <a:rPr lang="en-US" altLang="ko-KR" sz="2200" b="1" dirty="0"/>
              <a:t>Reward</a:t>
            </a:r>
          </a:p>
          <a:p>
            <a:pPr lvl="1"/>
            <a:r>
              <a:rPr lang="en-US" altLang="ko-KR" sz="1800" dirty="0"/>
              <a:t>Each time step incurs -1 reward, unless the player stepped into the cliff, which incurs -100 reward.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B0EC5-4C5B-6281-74BD-4BF7EFF2F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328" y="1368552"/>
            <a:ext cx="6181344" cy="20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20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31ABE-BCE0-CEC5-7B4C-CD7717231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29D2-3221-3463-57AB-C9455728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Env: Cliff Walking</a:t>
            </a:r>
            <a:endParaRPr lang="en-K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B13BCE-6269-8E9E-9438-7492D8F7C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02" y="1243584"/>
            <a:ext cx="11260730" cy="5266944"/>
          </a:xfrm>
        </p:spPr>
        <p:txBody>
          <a:bodyPr/>
          <a:lstStyle/>
          <a:p>
            <a:r>
              <a:rPr lang="en-US" sz="2200" b="1" dirty="0"/>
              <a:t>[Training] </a:t>
            </a:r>
          </a:p>
          <a:p>
            <a:pPr lvl="1"/>
            <a:r>
              <a:rPr lang="en-US" sz="1800" dirty="0"/>
              <a:t>Episode</a:t>
            </a:r>
            <a:r>
              <a:rPr lang="en-US" sz="1800" dirty="0">
                <a:sym typeface="Wingdings" pitchFamily="2" charset="2"/>
              </a:rPr>
              <a:t> 0~10 (Average steps: 240.0)</a:t>
            </a:r>
          </a:p>
          <a:p>
            <a:pPr lvl="1"/>
            <a:endParaRPr lang="en-US" sz="1800" dirty="0">
              <a:sym typeface="Wingdings" pitchFamily="2" charset="2"/>
            </a:endParaRPr>
          </a:p>
          <a:p>
            <a:pPr marL="355600" lvl="1" indent="0">
              <a:buNone/>
            </a:pPr>
            <a:endParaRPr lang="en-US" sz="1800" dirty="0">
              <a:sym typeface="Wingdings" pitchFamily="2" charset="2"/>
            </a:endParaRPr>
          </a:p>
          <a:p>
            <a:pPr marL="355600" lvl="1" indent="0">
              <a:buNone/>
            </a:pPr>
            <a:endParaRPr lang="en-US" sz="800" dirty="0">
              <a:sym typeface="Wingdings" pitchFamily="2" charset="2"/>
            </a:endParaRPr>
          </a:p>
          <a:p>
            <a:pPr lvl="1"/>
            <a:r>
              <a:rPr lang="en-US" sz="1800" dirty="0">
                <a:sym typeface="Wingdings" pitchFamily="2" charset="2"/>
              </a:rPr>
              <a:t>Episode 100~110 (Average steps: 38.5)</a:t>
            </a:r>
          </a:p>
          <a:p>
            <a:pPr lvl="1"/>
            <a:endParaRPr lang="en-US" sz="1800" dirty="0">
              <a:sym typeface="Wingdings" pitchFamily="2" charset="2"/>
            </a:endParaRPr>
          </a:p>
          <a:p>
            <a:pPr marL="355600" lvl="1" indent="0">
              <a:buNone/>
            </a:pPr>
            <a:endParaRPr lang="en-US" sz="1800" dirty="0">
              <a:sym typeface="Wingdings" pitchFamily="2" charset="2"/>
            </a:endParaRPr>
          </a:p>
          <a:p>
            <a:pPr marL="355600" lvl="1" indent="0">
              <a:buNone/>
            </a:pPr>
            <a:endParaRPr lang="en-US" sz="1400" dirty="0">
              <a:sym typeface="Wingdings" pitchFamily="2" charset="2"/>
            </a:endParaRPr>
          </a:p>
          <a:p>
            <a:pPr marL="533400" marR="0" lvl="1" indent="-1778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58585A"/>
              </a:buClr>
              <a:buSzTx/>
              <a:buFont typeface="Ericsson Capital TT" pitchFamily="2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  <a:sym typeface="Wingdings" pitchFamily="2" charset="2"/>
              </a:rPr>
              <a:t>Episode </a:t>
            </a:r>
            <a:r>
              <a:rPr lang="en-US" sz="1800" dirty="0">
                <a:sym typeface="Wingdings" pitchFamily="2" charset="2"/>
              </a:rPr>
              <a:t>2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  <a:sym typeface="Wingdings" pitchFamily="2" charset="2"/>
              </a:rPr>
              <a:t>00~210 (Average steps: </a:t>
            </a:r>
            <a:r>
              <a:rPr lang="en-US" sz="1800" dirty="0">
                <a:sym typeface="Wingdings" pitchFamily="2" charset="2"/>
              </a:rPr>
              <a:t>17.1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  <a:sym typeface="Wingdings" pitchFamily="2" charset="2"/>
              </a:rPr>
              <a:t>)</a:t>
            </a:r>
          </a:p>
          <a:p>
            <a:pPr lvl="1"/>
            <a:endParaRPr lang="en-US" sz="2200" dirty="0">
              <a:sym typeface="Wingdings" pitchFamily="2" charset="2"/>
            </a:endParaRPr>
          </a:p>
          <a:p>
            <a:pPr lvl="1"/>
            <a:endParaRPr lang="en-US" sz="1800" dirty="0">
              <a:sym typeface="Wingdings" pitchFamily="2" charset="2"/>
            </a:endParaRPr>
          </a:p>
          <a:p>
            <a:pPr lvl="1"/>
            <a:endParaRPr lang="en-KR" sz="1800" dirty="0"/>
          </a:p>
        </p:txBody>
      </p:sp>
      <p:pic>
        <p:nvPicPr>
          <p:cNvPr id="10" name="download">
            <a:hlinkClick r:id="" action="ppaction://media"/>
            <a:extLst>
              <a:ext uri="{FF2B5EF4-FFF2-40B4-BE49-F238E27FC236}">
                <a16:creationId xmlns:a16="http://schemas.microsoft.com/office/drawing/2014/main" id="{76FB2A49-712F-3F01-3285-80085A1D81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40096" y="1547505"/>
            <a:ext cx="4240140" cy="1413380"/>
          </a:xfrm>
          <a:prstGeom prst="rect">
            <a:avLst/>
          </a:prstGeom>
        </p:spPr>
      </p:pic>
      <p:pic>
        <p:nvPicPr>
          <p:cNvPr id="13" name="download (1)">
            <a:hlinkClick r:id="" action="ppaction://media"/>
            <a:extLst>
              <a:ext uri="{FF2B5EF4-FFF2-40B4-BE49-F238E27FC236}">
                <a16:creationId xmlns:a16="http://schemas.microsoft.com/office/drawing/2014/main" id="{A5E1F6F3-F397-F816-C227-EBD53AAEE8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340096" y="3410712"/>
            <a:ext cx="4240140" cy="1413380"/>
          </a:xfrm>
          <a:prstGeom prst="rect">
            <a:avLst/>
          </a:prstGeom>
        </p:spPr>
      </p:pic>
      <p:pic>
        <p:nvPicPr>
          <p:cNvPr id="14" name="download (2)">
            <a:hlinkClick r:id="" action="ppaction://media"/>
            <a:extLst>
              <a:ext uri="{FF2B5EF4-FFF2-40B4-BE49-F238E27FC236}">
                <a16:creationId xmlns:a16="http://schemas.microsoft.com/office/drawing/2014/main" id="{25593600-CC55-53FA-9291-DE68485DCF0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40096" y="5224532"/>
            <a:ext cx="4240140" cy="141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3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2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5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2A5D6-873B-7A1F-0D34-E6ADDD6CE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6101-574E-B9F7-E040-476C7A56C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Extensions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2ADF9-DECA-9135-8939-34B3CEC5D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02" y="1151141"/>
            <a:ext cx="10979354" cy="5541890"/>
          </a:xfrm>
        </p:spPr>
        <p:txBody>
          <a:bodyPr/>
          <a:lstStyle/>
          <a:p>
            <a:r>
              <a:rPr lang="en-US" sz="2200" b="1" dirty="0"/>
              <a:t>Exploration probability </a:t>
            </a:r>
            <a:r>
              <a:rPr lang="ko-KR" altLang="en-US" sz="2200" dirty="0"/>
              <a:t>가 더 높은 값이라면</a:t>
            </a:r>
            <a:r>
              <a:rPr lang="en-US" altLang="ko-KR" sz="2200" dirty="0"/>
              <a:t>?</a:t>
            </a:r>
          </a:p>
          <a:p>
            <a:pPr lvl="1"/>
            <a:r>
              <a:rPr lang="en-US" altLang="ko-KR" sz="1800" dirty="0"/>
              <a:t>Increase ‘exploration rate’: 0.1</a:t>
            </a:r>
            <a:r>
              <a:rPr lang="en-US" altLang="ko-KR" sz="1800" dirty="0">
                <a:sym typeface="Wingdings" pitchFamily="2" charset="2"/>
              </a:rPr>
              <a:t> </a:t>
            </a:r>
            <a:r>
              <a:rPr lang="en-US" altLang="ko-KR" sz="1800" b="1" dirty="0">
                <a:sym typeface="Wingdings" pitchFamily="2" charset="2"/>
              </a:rPr>
              <a:t>0.4</a:t>
            </a:r>
          </a:p>
          <a:p>
            <a:pPr lvl="1"/>
            <a:r>
              <a:rPr lang="en-US" altLang="ko-KR" sz="1800" dirty="0"/>
              <a:t>Decrease ‘number of episodes’: 300 </a:t>
            </a:r>
            <a:r>
              <a:rPr lang="en-US" altLang="ko-KR" sz="1800" dirty="0">
                <a:sym typeface="Wingdings" pitchFamily="2" charset="2"/>
              </a:rPr>
              <a:t></a:t>
            </a:r>
            <a:r>
              <a:rPr lang="en-US" altLang="ko-KR" sz="1800" dirty="0"/>
              <a:t> </a:t>
            </a:r>
            <a:r>
              <a:rPr lang="en-US" altLang="ko-KR" sz="1800" b="1" dirty="0"/>
              <a:t>150</a:t>
            </a:r>
            <a:r>
              <a:rPr lang="en-US" altLang="ko-KR" sz="1800" dirty="0"/>
              <a:t> </a:t>
            </a:r>
          </a:p>
          <a:p>
            <a:pPr lvl="1"/>
            <a:endParaRPr lang="en-US" altLang="ko-KR" sz="1800" dirty="0"/>
          </a:p>
          <a:p>
            <a:r>
              <a:rPr lang="ko-KR" altLang="en-US" sz="2200" dirty="0"/>
              <a:t>유사한 환경인 </a:t>
            </a:r>
            <a:r>
              <a:rPr lang="en-US" altLang="ko-KR" sz="2200" dirty="0"/>
              <a:t>`</a:t>
            </a:r>
            <a:r>
              <a:rPr lang="en-US" sz="2200" dirty="0" err="1"/>
              <a:t>FrozenLake</a:t>
            </a:r>
            <a:r>
              <a:rPr lang="en-US" sz="2200" dirty="0"/>
              <a:t>`</a:t>
            </a:r>
            <a:r>
              <a:rPr lang="ko-KR" altLang="en-US" sz="2200" dirty="0"/>
              <a:t>에서 학습에 </a:t>
            </a:r>
            <a:r>
              <a:rPr lang="ko-KR" altLang="en-US" sz="2200" b="1" dirty="0"/>
              <a:t>더 많은 </a:t>
            </a:r>
            <a:r>
              <a:rPr lang="en-US" sz="2200" b="1" dirty="0"/>
              <a:t>step</a:t>
            </a:r>
            <a:r>
              <a:rPr lang="ko-KR" altLang="en-US" sz="2200" dirty="0"/>
              <a:t>이 필요한 이유</a:t>
            </a:r>
            <a:r>
              <a:rPr lang="en-US" altLang="ko-KR" sz="2200" dirty="0"/>
              <a:t>?</a:t>
            </a:r>
          </a:p>
          <a:p>
            <a:pPr lvl="1"/>
            <a:r>
              <a:rPr lang="en-US" sz="1800" dirty="0"/>
              <a:t>env = </a:t>
            </a:r>
            <a:r>
              <a:rPr lang="en-US" sz="1800" dirty="0" err="1"/>
              <a:t>gym.make</a:t>
            </a:r>
            <a:r>
              <a:rPr lang="en-US" sz="1800" dirty="0"/>
              <a:t>('FrozenLake-v1', </a:t>
            </a:r>
            <a:r>
              <a:rPr lang="en-US" sz="1800" dirty="0" err="1"/>
              <a:t>render_mode</a:t>
            </a:r>
            <a:r>
              <a:rPr lang="en-US" sz="1800" dirty="0"/>
              <a:t>='</a:t>
            </a:r>
            <a:r>
              <a:rPr lang="en-US" sz="1800" dirty="0" err="1"/>
              <a:t>rgb_array</a:t>
            </a:r>
            <a:r>
              <a:rPr lang="en-US" sz="1800" dirty="0"/>
              <a:t>', </a:t>
            </a:r>
            <a:r>
              <a:rPr lang="en-US" sz="1800" dirty="0" err="1"/>
              <a:t>is_slippery</a:t>
            </a:r>
            <a:r>
              <a:rPr lang="en-US" sz="1800" dirty="0"/>
              <a:t>=False)</a:t>
            </a:r>
          </a:p>
          <a:p>
            <a:pPr lvl="1"/>
            <a:r>
              <a:rPr lang="en-US" altLang="ko-KR" sz="1800" dirty="0"/>
              <a:t>Increase episodes from 150 to 2000</a:t>
            </a:r>
          </a:p>
          <a:p>
            <a:pPr lvl="1"/>
            <a:endParaRPr lang="en-US" altLang="ko-KR" sz="1800" dirty="0"/>
          </a:p>
          <a:p>
            <a:r>
              <a:rPr lang="en-US" sz="2200" b="1" dirty="0"/>
              <a:t>Stochastic transition</a:t>
            </a:r>
            <a:r>
              <a:rPr lang="ko-KR" altLang="en-US" sz="2200" dirty="0"/>
              <a:t>의 영향 확인</a:t>
            </a:r>
          </a:p>
          <a:p>
            <a:pPr lvl="1"/>
            <a:r>
              <a:rPr lang="en-KR" sz="1800" dirty="0"/>
              <a:t>Set ‘is_slippery = True’</a:t>
            </a:r>
          </a:p>
          <a:p>
            <a:pPr lvl="1"/>
            <a:endParaRPr lang="en-KR" sz="1600" b="1" dirty="0"/>
          </a:p>
        </p:txBody>
      </p:sp>
    </p:spTree>
    <p:extLst>
      <p:ext uri="{BB962C8B-B14F-4D97-AF65-F5344CB8AC3E}">
        <p14:creationId xmlns:p14="http://schemas.microsoft.com/office/powerpoint/2010/main" val="1972936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6490F-DA31-860A-1D0E-4706FA549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E9016-398D-60D3-FECD-D2824EFD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Extensions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5AF05-978B-A746-B889-0279BDFC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02" y="1151141"/>
            <a:ext cx="10979354" cy="5541890"/>
          </a:xfrm>
        </p:spPr>
        <p:txBody>
          <a:bodyPr/>
          <a:lstStyle/>
          <a:p>
            <a:r>
              <a:rPr lang="en-US" sz="2200" b="1" dirty="0"/>
              <a:t>Exploration probability </a:t>
            </a:r>
            <a:r>
              <a:rPr lang="ko-KR" altLang="en-US" sz="2200" dirty="0"/>
              <a:t>가 더 높은 값이라면</a:t>
            </a:r>
            <a:r>
              <a:rPr lang="en-US" altLang="ko-KR" sz="2200" dirty="0"/>
              <a:t>?</a:t>
            </a:r>
          </a:p>
          <a:p>
            <a:pPr marL="355600" lvl="1" indent="0">
              <a:buNone/>
            </a:pPr>
            <a:endParaRPr lang="en-US" altLang="ko-KR" sz="1800" dirty="0"/>
          </a:p>
          <a:p>
            <a:r>
              <a:rPr lang="ko-KR" altLang="en-US" sz="2200" dirty="0"/>
              <a:t>유사한 환경인 </a:t>
            </a:r>
            <a:r>
              <a:rPr lang="en-US" altLang="ko-KR" sz="2200" dirty="0"/>
              <a:t>`</a:t>
            </a:r>
            <a:r>
              <a:rPr lang="en-US" sz="2200" dirty="0" err="1"/>
              <a:t>FrozenLake</a:t>
            </a:r>
            <a:r>
              <a:rPr lang="en-US" sz="2200" dirty="0"/>
              <a:t>`</a:t>
            </a:r>
            <a:r>
              <a:rPr lang="ko-KR" altLang="en-US" sz="2200" dirty="0"/>
              <a:t>에서 학습에 </a:t>
            </a:r>
            <a:r>
              <a:rPr lang="ko-KR" altLang="en-US" sz="2200" b="1" dirty="0"/>
              <a:t>더 많은 </a:t>
            </a:r>
            <a:r>
              <a:rPr lang="en-US" sz="2200" b="1" dirty="0"/>
              <a:t>step</a:t>
            </a:r>
            <a:r>
              <a:rPr lang="ko-KR" altLang="en-US" sz="2200" dirty="0"/>
              <a:t>이 필요한 이유</a:t>
            </a:r>
            <a:r>
              <a:rPr lang="en-US" altLang="ko-KR" sz="2200" dirty="0"/>
              <a:t>?</a:t>
            </a:r>
            <a:endParaRPr lang="en-US" sz="2600" b="1" dirty="0"/>
          </a:p>
          <a:p>
            <a:r>
              <a:rPr lang="en-US" sz="2200" b="1" dirty="0"/>
              <a:t>Stochastic transition</a:t>
            </a:r>
            <a:r>
              <a:rPr lang="ko-KR" altLang="en-US" sz="2200" dirty="0"/>
              <a:t>의 영향 확인</a:t>
            </a:r>
          </a:p>
          <a:p>
            <a:pPr marL="355600" lvl="1" indent="0">
              <a:buNone/>
            </a:pPr>
            <a:r>
              <a:rPr lang="en-KR" sz="1800" dirty="0">
                <a:solidFill>
                  <a:schemeClr val="bg1"/>
                </a:solidFill>
              </a:rPr>
              <a:t>= True’</a:t>
            </a:r>
          </a:p>
          <a:p>
            <a:pPr lvl="1"/>
            <a:endParaRPr lang="en-KR" sz="1600" b="1" dirty="0"/>
          </a:p>
        </p:txBody>
      </p:sp>
      <p:pic>
        <p:nvPicPr>
          <p:cNvPr id="4" name="download (3)">
            <a:hlinkClick r:id="" action="ppaction://media"/>
            <a:extLst>
              <a:ext uri="{FF2B5EF4-FFF2-40B4-BE49-F238E27FC236}">
                <a16:creationId xmlns:a16="http://schemas.microsoft.com/office/drawing/2014/main" id="{088BB2EE-8974-AA4F-839B-9EA29571FE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22735" y="3798169"/>
            <a:ext cx="2488110" cy="2488110"/>
          </a:xfrm>
          <a:prstGeom prst="rect">
            <a:avLst/>
          </a:prstGeom>
        </p:spPr>
      </p:pic>
      <p:pic>
        <p:nvPicPr>
          <p:cNvPr id="5" name="download (4)">
            <a:hlinkClick r:id="" action="ppaction://media"/>
            <a:extLst>
              <a:ext uri="{FF2B5EF4-FFF2-40B4-BE49-F238E27FC236}">
                <a16:creationId xmlns:a16="http://schemas.microsoft.com/office/drawing/2014/main" id="{9F7C4406-A915-AE67-8FFF-F5463769025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562" y="3798169"/>
            <a:ext cx="2488110" cy="2488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F522F8-5B2F-149C-E8E3-F371C59E915A}"/>
              </a:ext>
            </a:extLst>
          </p:cNvPr>
          <p:cNvSpPr txBox="1"/>
          <p:nvPr/>
        </p:nvSpPr>
        <p:spPr>
          <a:xfrm>
            <a:off x="164960" y="5927108"/>
            <a:ext cx="11279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1500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C9AEC-173F-A201-430F-8104D0E71493}"/>
              </a:ext>
            </a:extLst>
          </p:cNvPr>
          <p:cNvSpPr txBox="1"/>
          <p:nvPr/>
        </p:nvSpPr>
        <p:spPr>
          <a:xfrm>
            <a:off x="4274032" y="5866664"/>
            <a:ext cx="11279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2000</a:t>
            </a:r>
            <a:endParaRPr lang="en-KR" dirty="0"/>
          </a:p>
        </p:txBody>
      </p:sp>
      <p:pic>
        <p:nvPicPr>
          <p:cNvPr id="9" name="download (5)">
            <a:hlinkClick r:id="" action="ppaction://media"/>
            <a:extLst>
              <a:ext uri="{FF2B5EF4-FFF2-40B4-BE49-F238E27FC236}">
                <a16:creationId xmlns:a16="http://schemas.microsoft.com/office/drawing/2014/main" id="{0F720CB7-3FAB-DB38-4AFE-81F452B6363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42437" y="3798169"/>
            <a:ext cx="2488110" cy="24881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5F5A2E-E9A5-3575-FF9E-182B6E4569F2}"/>
              </a:ext>
            </a:extLst>
          </p:cNvPr>
          <p:cNvSpPr txBox="1"/>
          <p:nvPr/>
        </p:nvSpPr>
        <p:spPr>
          <a:xfrm>
            <a:off x="10683928" y="5855392"/>
            <a:ext cx="11279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Slippery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03879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A7892-A8C3-70B2-960A-13BA60F1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87CAE5-DF9A-9CE1-4CAA-B1A15A2B3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984042"/>
            <a:ext cx="12192000" cy="889917"/>
          </a:xfrm>
        </p:spPr>
        <p:txBody>
          <a:bodyPr/>
          <a:lstStyle/>
          <a:p>
            <a:pPr algn="ctr"/>
            <a:r>
              <a:rPr lang="en-US" sz="4400" dirty="0"/>
              <a:t>II. DQN</a:t>
            </a:r>
            <a:endParaRPr lang="en-KR" sz="4400" dirty="0"/>
          </a:p>
        </p:txBody>
      </p:sp>
    </p:spTree>
    <p:extLst>
      <p:ext uri="{BB962C8B-B14F-4D97-AF65-F5344CB8AC3E}">
        <p14:creationId xmlns:p14="http://schemas.microsoft.com/office/powerpoint/2010/main" val="3052620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27DC7-7411-B79D-2372-C0F0BCDD2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4DAFB-B45D-E536-B548-B5832DC4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4C438-2AE4-E750-AC6C-224E9EE2D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If the state and action spaces are large, it becomes impractical to implement the Q-function using a table.</a:t>
            </a:r>
          </a:p>
          <a:p>
            <a:r>
              <a:rPr lang="en" altLang="ko-KR" dirty="0"/>
              <a:t>Therefore, deep neural networks are widely used to approximate the Q-function.</a:t>
            </a:r>
          </a:p>
          <a:p>
            <a:endParaRPr lang="en-K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CAB9A99-A6FE-D7D7-35F7-AE1A0B175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618" y="3540709"/>
            <a:ext cx="2276604" cy="27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8D4CBA-96F0-ECF6-DBF9-9C0BD93C8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87" y="4144457"/>
            <a:ext cx="2841195" cy="171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028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DF33-969C-741D-2BCA-BE24B74B3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89118-7399-C020-987B-218A045F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02" y="1151141"/>
            <a:ext cx="11260730" cy="5368929"/>
          </a:xfrm>
        </p:spPr>
        <p:txBody>
          <a:bodyPr/>
          <a:lstStyle/>
          <a:p>
            <a:r>
              <a:rPr lang="en-US" b="1" dirty="0"/>
              <a:t>How to implement deep RL algorithms</a:t>
            </a:r>
            <a:endParaRPr lang="en-KR" b="1" dirty="0"/>
          </a:p>
          <a:p>
            <a:pPr lvl="1"/>
            <a:r>
              <a:rPr lang="en-US" altLang="ko-KR" dirty="0"/>
              <a:t>How to utilize environments using the OpenAI Gym API</a:t>
            </a:r>
          </a:p>
          <a:p>
            <a:pPr lvl="1"/>
            <a:r>
              <a:rPr lang="en" altLang="ko-KR" dirty="0"/>
              <a:t>How to train neural networks for reinforcement learning tasks</a:t>
            </a:r>
          </a:p>
          <a:p>
            <a:pPr lvl="1"/>
            <a:r>
              <a:rPr lang="en" altLang="ko-KR" dirty="0"/>
              <a:t>How to train agents using DQN and DDPG algorithms</a:t>
            </a:r>
          </a:p>
          <a:p>
            <a:pPr marL="355600" lvl="1" indent="0">
              <a:buNone/>
            </a:pPr>
            <a:endParaRPr lang="en-US" altLang="ko-KR" sz="1800" dirty="0"/>
          </a:p>
        </p:txBody>
      </p:sp>
      <p:pic>
        <p:nvPicPr>
          <p:cNvPr id="5" name="내용 개체 틀 5" descr="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B02CA2C-7498-B1D4-9938-CA2A58A5C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43"/>
          <a:stretch>
            <a:fillRect/>
          </a:stretch>
        </p:blipFill>
        <p:spPr bwMode="auto">
          <a:xfrm>
            <a:off x="1125072" y="3765175"/>
            <a:ext cx="4446164" cy="301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7" descr="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5539DE6-B130-3B9C-C16A-55263E8A98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143"/>
          <a:stretch>
            <a:fillRect/>
          </a:stretch>
        </p:blipFill>
        <p:spPr>
          <a:xfrm>
            <a:off x="6831436" y="3765175"/>
            <a:ext cx="4446164" cy="3017036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EA416B2F-C4CA-887F-6F7D-4D365271EE4F}"/>
              </a:ext>
            </a:extLst>
          </p:cNvPr>
          <p:cNvSpPr/>
          <p:nvPr/>
        </p:nvSpPr>
        <p:spPr>
          <a:xfrm>
            <a:off x="5571236" y="4733365"/>
            <a:ext cx="1439164" cy="663388"/>
          </a:xfrm>
          <a:prstGeom prst="rightArrow">
            <a:avLst/>
          </a:prstGeom>
          <a:solidFill>
            <a:srgbClr val="00CCCC"/>
          </a:solidFill>
          <a:ln w="28575">
            <a:noFill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458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A5875-6CAF-BB2D-8BD6-1BFA90F3B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Q-Function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F54251-B8B9-8497-7E25-CB50E6D22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The output of the DNN is the Q-value corresponding to a given state-action pair.</a:t>
            </a:r>
          </a:p>
          <a:p>
            <a:r>
              <a:rPr lang="en" altLang="ko-KR" dirty="0"/>
              <a:t>Therefore, it is natural to design the DNN to take the state and action as input and output the corresponding Q-value.</a:t>
            </a:r>
            <a:endParaRPr kumimoji="1" lang="ko-KR" altLang="en-US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D877768-BC5A-8768-5B52-EA6D65323047}"/>
              </a:ext>
            </a:extLst>
          </p:cNvPr>
          <p:cNvSpPr/>
          <p:nvPr/>
        </p:nvSpPr>
        <p:spPr>
          <a:xfrm>
            <a:off x="4715449" y="3358310"/>
            <a:ext cx="2575775" cy="299362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/>
              <a:t>Q Network</a:t>
            </a:r>
            <a:endParaRPr kumimoji="1"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64A307-13D6-FE8D-BEC3-176DC7C7FBE6}"/>
              </a:ext>
            </a:extLst>
          </p:cNvPr>
          <p:cNvSpPr txBox="1"/>
          <p:nvPr/>
        </p:nvSpPr>
        <p:spPr>
          <a:xfrm>
            <a:off x="3071788" y="4502149"/>
            <a:ext cx="1156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State s</a:t>
            </a:r>
            <a:endParaRPr kumimoji="1" lang="ko-KR" altLang="en-US" sz="2400" dirty="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1972C531-5615-0C6C-3F75-7E68253E6B1D}"/>
              </a:ext>
            </a:extLst>
          </p:cNvPr>
          <p:cNvSpPr/>
          <p:nvPr/>
        </p:nvSpPr>
        <p:spPr>
          <a:xfrm>
            <a:off x="7622511" y="4627045"/>
            <a:ext cx="1101969" cy="41059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FA0EE4-0136-99EE-7C5A-1ABEF67C93E6}"/>
                  </a:ext>
                </a:extLst>
              </p:cNvPr>
              <p:cNvSpPr txBox="1"/>
              <p:nvPr/>
            </p:nvSpPr>
            <p:spPr>
              <a:xfrm>
                <a:off x="7662939" y="4225055"/>
                <a:ext cx="10211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FA0EE4-0136-99EE-7C5A-1ABEF67C9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9" y="4225055"/>
                <a:ext cx="1021112" cy="400110"/>
              </a:xfrm>
              <a:prstGeom prst="rect">
                <a:avLst/>
              </a:prstGeom>
              <a:blipFill>
                <a:blip r:embed="rId2"/>
                <a:stretch>
                  <a:fillRect l="-1235" b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942CC28-129F-D58C-0F9E-19C09C645E3E}"/>
              </a:ext>
            </a:extLst>
          </p:cNvPr>
          <p:cNvSpPr txBox="1"/>
          <p:nvPr/>
        </p:nvSpPr>
        <p:spPr>
          <a:xfrm>
            <a:off x="2993571" y="5632601"/>
            <a:ext cx="1312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Action a</a:t>
            </a:r>
            <a:endParaRPr kumimoji="1" lang="ko-KR" altLang="en-US" sz="2400" dirty="0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FD698C8D-3B2A-2B2D-E7E4-D061B23B5883}"/>
              </a:ext>
            </a:extLst>
          </p:cNvPr>
          <p:cNvSpPr/>
          <p:nvPr/>
        </p:nvSpPr>
        <p:spPr>
          <a:xfrm>
            <a:off x="3148817" y="4076315"/>
            <a:ext cx="1101969" cy="41059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2B6F539C-5293-46C6-659D-91A10C91B8C4}"/>
              </a:ext>
            </a:extLst>
          </p:cNvPr>
          <p:cNvSpPr/>
          <p:nvPr/>
        </p:nvSpPr>
        <p:spPr>
          <a:xfrm>
            <a:off x="3148817" y="5201266"/>
            <a:ext cx="1101969" cy="41059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8935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6E455-A0D2-F594-E515-F00E1ED6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Q-Function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5980C-3DEE-0329-0E96-184ABA6BF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However, in practice, the DNN is often designed to take only the state as input and output the Q-values for every possible action.</a:t>
            </a:r>
          </a:p>
          <a:p>
            <a:r>
              <a:rPr lang="en" altLang="ko-KR" dirty="0"/>
              <a:t>The feasibility of this implementation relies on the discreteness of the action space.</a:t>
            </a:r>
            <a:endParaRPr kumimoji="1" lang="ko-KR" altLang="en-US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8A97894-E97A-59DF-22D1-AF3EC024FCC9}"/>
              </a:ext>
            </a:extLst>
          </p:cNvPr>
          <p:cNvSpPr/>
          <p:nvPr/>
        </p:nvSpPr>
        <p:spPr>
          <a:xfrm>
            <a:off x="4541227" y="3785107"/>
            <a:ext cx="2575775" cy="2761187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/>
              <a:t>Q Network</a:t>
            </a:r>
            <a:endParaRPr kumimoji="1" lang="ko-KR" altLang="en-US" sz="2400" dirty="0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49B0E9E8-9E29-52AE-5538-99661383BC8D}"/>
              </a:ext>
            </a:extLst>
          </p:cNvPr>
          <p:cNvSpPr/>
          <p:nvPr/>
        </p:nvSpPr>
        <p:spPr>
          <a:xfrm>
            <a:off x="2754086" y="4781041"/>
            <a:ext cx="1430916" cy="645055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82D64-ECAD-88AD-64DB-09B0177ED88B}"/>
              </a:ext>
            </a:extLst>
          </p:cNvPr>
          <p:cNvSpPr txBox="1"/>
          <p:nvPr/>
        </p:nvSpPr>
        <p:spPr>
          <a:xfrm>
            <a:off x="2891047" y="5426096"/>
            <a:ext cx="1156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State s</a:t>
            </a:r>
            <a:endParaRPr kumimoji="1" lang="ko-KR" altLang="en-US" sz="2400" dirty="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C112833B-F8C1-CD59-B800-930DDA7C4CD5}"/>
              </a:ext>
            </a:extLst>
          </p:cNvPr>
          <p:cNvSpPr/>
          <p:nvPr/>
        </p:nvSpPr>
        <p:spPr>
          <a:xfrm>
            <a:off x="7437456" y="4124429"/>
            <a:ext cx="1101969" cy="41059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B2AD20-4B30-4691-6A17-20478C2057A5}"/>
                  </a:ext>
                </a:extLst>
              </p:cNvPr>
              <p:cNvSpPr txBox="1"/>
              <p:nvPr/>
            </p:nvSpPr>
            <p:spPr>
              <a:xfrm>
                <a:off x="7477884" y="3755097"/>
                <a:ext cx="1021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B2AD20-4B30-4691-6A17-20478C205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884" y="3755097"/>
                <a:ext cx="1021112" cy="369332"/>
              </a:xfrm>
              <a:prstGeom prst="rect">
                <a:avLst/>
              </a:prstGeom>
              <a:blipFill>
                <a:blip r:embed="rId2"/>
                <a:stretch>
                  <a:fillRect l="-6098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7C4EB4B2-7B2C-8F27-8CA9-7C0D2796EB55}"/>
              </a:ext>
            </a:extLst>
          </p:cNvPr>
          <p:cNvSpPr/>
          <p:nvPr/>
        </p:nvSpPr>
        <p:spPr>
          <a:xfrm>
            <a:off x="7437456" y="4993060"/>
            <a:ext cx="1101969" cy="41059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C71E6D-1E72-706D-4F93-71153DD80411}"/>
                  </a:ext>
                </a:extLst>
              </p:cNvPr>
              <p:cNvSpPr txBox="1"/>
              <p:nvPr/>
            </p:nvSpPr>
            <p:spPr>
              <a:xfrm>
                <a:off x="7477884" y="4623728"/>
                <a:ext cx="10264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C71E6D-1E72-706D-4F93-71153DD80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884" y="4623728"/>
                <a:ext cx="1026435" cy="369332"/>
              </a:xfrm>
              <a:prstGeom prst="rect">
                <a:avLst/>
              </a:prstGeom>
              <a:blipFill>
                <a:blip r:embed="rId3"/>
                <a:stretch>
                  <a:fillRect l="-6098" b="-19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6FCD390E-28CC-2F63-1270-13DD33F05CD9}"/>
              </a:ext>
            </a:extLst>
          </p:cNvPr>
          <p:cNvSpPr/>
          <p:nvPr/>
        </p:nvSpPr>
        <p:spPr>
          <a:xfrm>
            <a:off x="7437456" y="5839919"/>
            <a:ext cx="1101969" cy="41059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F1E316-966E-689A-CE8B-AB6949BD9D84}"/>
                  </a:ext>
                </a:extLst>
              </p:cNvPr>
              <p:cNvSpPr txBox="1"/>
              <p:nvPr/>
            </p:nvSpPr>
            <p:spPr>
              <a:xfrm>
                <a:off x="7477884" y="5470587"/>
                <a:ext cx="10264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F1E316-966E-689A-CE8B-AB6949BD9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884" y="5470587"/>
                <a:ext cx="1026435" cy="369332"/>
              </a:xfrm>
              <a:prstGeom prst="rect">
                <a:avLst/>
              </a:prstGeom>
              <a:blipFill>
                <a:blip r:embed="rId4"/>
                <a:stretch>
                  <a:fillRect l="-6098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D07DECB1-EFE7-A600-DDBF-A089F2328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3086298"/>
            <a:ext cx="7772400" cy="5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62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557CF-B673-2B2D-0D90-9F62ACD43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Implementation Details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ABDCB-8832-FD85-9875-1FD70360B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Since DQN is an off-policy algorithm, it utilizes a replay buffer to store samples generated while interacting with the environment.</a:t>
            </a:r>
            <a:endParaRPr kumimoji="1" lang="en-US" altLang="ko-KR" dirty="0"/>
          </a:p>
          <a:p>
            <a:r>
              <a:rPr lang="en" altLang="ko-KR" dirty="0"/>
              <a:t>This design choice is crucial because it helps to reduce strong correlations between samples.</a:t>
            </a:r>
            <a:endParaRPr kumimoji="1" lang="ko-KR" altLang="en-US" dirty="0"/>
          </a:p>
        </p:txBody>
      </p:sp>
      <p:pic>
        <p:nvPicPr>
          <p:cNvPr id="1026" name="Picture 2" descr="article-image">
            <a:extLst>
              <a:ext uri="{FF2B5EF4-FFF2-40B4-BE49-F238E27FC236}">
                <a16:creationId xmlns:a16="http://schemas.microsoft.com/office/drawing/2014/main" id="{11633926-8C54-2621-95BB-CCF15B02F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912" y="3615872"/>
            <a:ext cx="5437414" cy="252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747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48800-8E19-0AED-FAA2-13BE588A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Implementation Details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DE4BC4-0A09-1E9D-DF51-4D6682561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DQN employs a target network that gradually updates to follow the parameters of the original network.</a:t>
            </a:r>
          </a:p>
          <a:p>
            <a:r>
              <a:rPr lang="en" altLang="ko-KR" dirty="0"/>
              <a:t>This mechanism contributes to stabilizing the training.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BFED80-EC17-0C16-D969-DAFB12DB2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59" y="4079662"/>
            <a:ext cx="8980082" cy="7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61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6AD14-A642-FC12-8496-C984B1326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 Algorithm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CB8295-45EB-0483-E370-82967AA5E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49133A-F7C8-3B47-30DD-2825C355E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638" y="1351462"/>
            <a:ext cx="9536723" cy="488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27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41011-6CA4-D1C2-2D40-A3CA1BA71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1BD3DC-4788-978D-EF8B-5782EE1D8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984042"/>
            <a:ext cx="12192000" cy="889917"/>
          </a:xfrm>
        </p:spPr>
        <p:txBody>
          <a:bodyPr/>
          <a:lstStyle/>
          <a:p>
            <a:pPr algn="ctr"/>
            <a:r>
              <a:rPr lang="en-US" sz="4400" dirty="0"/>
              <a:t>III. Actor-Critic Algorithm</a:t>
            </a:r>
            <a:endParaRPr lang="en-KR" sz="4400" dirty="0"/>
          </a:p>
        </p:txBody>
      </p:sp>
    </p:spTree>
    <p:extLst>
      <p:ext uri="{BB962C8B-B14F-4D97-AF65-F5344CB8AC3E}">
        <p14:creationId xmlns:p14="http://schemas.microsoft.com/office/powerpoint/2010/main" val="4129377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0FF60-0B69-7EC8-70D0-0D661F1FD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E9DE-1238-6B14-72AC-7B96FD06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</a:t>
            </a:r>
            <a:endParaRPr lang="en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AE1E58-7FBB-56A4-00A0-CA504EEADD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202" y="1151141"/>
                <a:ext cx="11260730" cy="5368929"/>
              </a:xfrm>
            </p:spPr>
            <p:txBody>
              <a:bodyPr/>
              <a:lstStyle/>
              <a:p>
                <a:r>
                  <a:rPr lang="en-US" sz="2200" b="1" dirty="0"/>
                  <a:t>Policy-based reinforcement learning</a:t>
                </a:r>
                <a:endParaRPr lang="en-KR" sz="2200" b="1" dirty="0"/>
              </a:p>
              <a:p>
                <a:pPr lvl="1"/>
                <a:r>
                  <a:rPr lang="ko-KR" altLang="en-US" sz="1800" dirty="0"/>
                  <a:t>기존 </a:t>
                </a:r>
                <a:r>
                  <a:rPr lang="en-US" altLang="ko-KR" sz="1800" dirty="0"/>
                  <a:t>Value-based algorithm</a:t>
                </a:r>
                <a:r>
                  <a:rPr lang="ko-KR" altLang="en-US" sz="1800" dirty="0"/>
                  <a:t>이 어떤 </a:t>
                </a:r>
                <a:r>
                  <a:rPr lang="en-US" altLang="ko-KR" sz="1800" dirty="0"/>
                  <a:t>state</a:t>
                </a:r>
                <a:r>
                  <a:rPr lang="ko-KR" altLang="en-US" sz="1800" dirty="0"/>
                  <a:t>에서 각</a:t>
                </a:r>
                <a:r>
                  <a:rPr lang="en-US" altLang="ko-KR" sz="1800" dirty="0"/>
                  <a:t> action</a:t>
                </a:r>
                <a:r>
                  <a:rPr lang="ko-KR" altLang="en-US" sz="1800" dirty="0"/>
                  <a:t>의 가치를 계산하여 행동했다면</a:t>
                </a:r>
                <a:r>
                  <a:rPr lang="en-US" altLang="ko-KR" sz="1800" dirty="0"/>
                  <a:t>,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Policy-based algorithm</a:t>
                </a:r>
                <a:r>
                  <a:rPr lang="ko-KR" altLang="en-US" sz="1800" dirty="0"/>
                  <a:t>은 각 </a:t>
                </a:r>
                <a:r>
                  <a:rPr lang="en-US" altLang="ko-KR" sz="1800" dirty="0"/>
                  <a:t>state</a:t>
                </a:r>
                <a:r>
                  <a:rPr lang="ko-KR" altLang="en-US" sz="1800" dirty="0"/>
                  <a:t>에서의 행동 정책</a:t>
                </a:r>
                <a:r>
                  <a:rPr lang="en-US" altLang="ko-KR" sz="1800" dirty="0"/>
                  <a:t>(</a:t>
                </a:r>
                <a:r>
                  <a:rPr lang="ko-KR" altLang="en-US" sz="1800" dirty="0"/>
                  <a:t>확률</a:t>
                </a:r>
                <a:r>
                  <a:rPr lang="en-US" altLang="ko-KR" sz="1800" dirty="0"/>
                  <a:t>)</a:t>
                </a:r>
                <a:r>
                  <a:rPr lang="ko-KR" altLang="en-US" sz="1800" dirty="0"/>
                  <a:t>을 학습하는 방식</a:t>
                </a:r>
                <a:r>
                  <a:rPr lang="en-US" altLang="ko-KR" sz="1800" dirty="0"/>
                  <a:t>.</a:t>
                </a:r>
              </a:p>
              <a:p>
                <a:pPr lvl="2"/>
                <a:r>
                  <a:rPr lang="en-US" altLang="ko-KR" sz="1800" dirty="0"/>
                  <a:t>DQN</a:t>
                </a:r>
                <a:r>
                  <a:rPr lang="ko-KR" altLang="en-US" sz="1800" dirty="0"/>
                  <a:t>은 </a:t>
                </a:r>
                <a:r>
                  <a:rPr lang="en-US" altLang="ko-KR" sz="1800" dirty="0"/>
                  <a:t>Network</a:t>
                </a:r>
                <a:r>
                  <a:rPr lang="ko-KR" altLang="en-US" sz="1800" dirty="0"/>
                  <a:t>의 </a:t>
                </a:r>
                <a:r>
                  <a:rPr lang="en-US" altLang="ko-KR" sz="1800" dirty="0"/>
                  <a:t>output</a:t>
                </a:r>
                <a:r>
                  <a:rPr lang="ko-KR" altLang="en-US" sz="1800" dirty="0" err="1"/>
                  <a:t>으로</a:t>
                </a:r>
                <a:r>
                  <a:rPr lang="ko-KR" altLang="en-US" sz="1800" dirty="0"/>
                  <a:t> 특정 </a:t>
                </a:r>
                <a:r>
                  <a:rPr lang="en-US" altLang="ko-KR" sz="1800" dirty="0"/>
                  <a:t>(s, a)</a:t>
                </a:r>
                <a:r>
                  <a:rPr lang="ko-KR" altLang="en-US" sz="1800" dirty="0"/>
                  <a:t>의 </a:t>
                </a:r>
                <a:r>
                  <a:rPr lang="en-US" altLang="ko-KR" sz="1800" dirty="0"/>
                  <a:t>Q-Value</a:t>
                </a:r>
                <a:r>
                  <a:rPr lang="ko-KR" altLang="en-US" sz="1800" dirty="0" err="1"/>
                  <a:t>를</a:t>
                </a:r>
                <a:r>
                  <a:rPr lang="ko-KR" altLang="en-US" sz="1800" dirty="0"/>
                  <a:t> 출력 </a:t>
                </a:r>
                <a:endParaRPr lang="en-US" altLang="ko-KR" sz="1800" dirty="0"/>
              </a:p>
              <a:p>
                <a:pPr lvl="2"/>
                <a:r>
                  <a:rPr lang="en-US" altLang="ko-KR" sz="1800" dirty="0"/>
                  <a:t>Policy Network</a:t>
                </a:r>
                <a:r>
                  <a:rPr lang="ko-KR" altLang="en-US" sz="1800" dirty="0"/>
                  <a:t>는 각 현재 </a:t>
                </a:r>
                <a:r>
                  <a:rPr lang="en-US" altLang="ko-KR" sz="1800" dirty="0"/>
                  <a:t>state</a:t>
                </a:r>
                <a:r>
                  <a:rPr lang="ko-KR" altLang="en-US" sz="1800" dirty="0"/>
                  <a:t>에서 각 </a:t>
                </a:r>
                <a:r>
                  <a:rPr lang="en-US" altLang="ko-KR" sz="1800" dirty="0"/>
                  <a:t>action</a:t>
                </a:r>
                <a:r>
                  <a:rPr lang="ko-KR" altLang="en-US" sz="1800" dirty="0"/>
                  <a:t>을 수행할 확률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 err="1"/>
                  <a:t>를</a:t>
                </a:r>
                <a:r>
                  <a:rPr lang="ko-KR" altLang="en-US" sz="1800" dirty="0"/>
                  <a:t> 출력</a:t>
                </a:r>
                <a:r>
                  <a:rPr lang="en-US" altLang="ko-KR" sz="1800" dirty="0"/>
                  <a:t>.</a:t>
                </a:r>
              </a:p>
              <a:p>
                <a:pPr lvl="2"/>
                <a:endParaRPr lang="en-US" altLang="ko-KR" sz="1800" dirty="0"/>
              </a:p>
              <a:p>
                <a:pPr marL="176213" marR="0" lvl="0" indent="-176213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58585A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Policy gradient</a:t>
                </a:r>
                <a:endParaRPr lang="en-US" altLang="ko-KR" sz="1000" dirty="0"/>
              </a:p>
              <a:p>
                <a:pPr lvl="1"/>
                <a:r>
                  <a:rPr lang="en-US" altLang="ko-KR" sz="1800" dirty="0"/>
                  <a:t>Objective function: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800" b="0" i="1" dirty="0">
                    <a:latin typeface="Cambria Math" panose="02040503050406030204" pitchFamily="18" charset="0"/>
                  </a:rPr>
                  <a:t>  </a:t>
                </a:r>
                <a:r>
                  <a:rPr lang="en-US" altLang="ko-KR" sz="1800" b="0" dirty="0">
                    <a:latin typeface="Cambria Math" panose="02040503050406030204" pitchFamily="18" charset="0"/>
                  </a:rPr>
                  <a:t>(</a:t>
                </a:r>
                <a:r>
                  <a:rPr lang="en-US" altLang="ko-KR" sz="1800" dirty="0"/>
                  <a:t>To maximize it,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ko-KR" sz="1800" b="0" dirty="0">
                    <a:latin typeface="Cambria Math" panose="02040503050406030204" pitchFamily="18" charset="0"/>
                  </a:rPr>
                  <a:t>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|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800" dirty="0"/>
                  <a:t>  (Expected return)</a:t>
                </a:r>
                <a:endParaRPr lang="en-US" altLang="ko-KR" sz="1800" b="0" dirty="0"/>
              </a:p>
              <a:p>
                <a:pPr lvl="1"/>
                <a:r>
                  <a:rPr lang="en-US" altLang="ko-KR" sz="1800" b="1" dirty="0"/>
                  <a:t>Policy gradient 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>
                            <a:latin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altLang="ko-KR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ko-KR" sz="1800" b="1" i="1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altLang="ko-K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ko-KR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b>
                            <m:r>
                              <a:rPr lang="en-US" altLang="ko-KR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</m:sub>
                    </m:sSub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sSub>
                          <m:sSub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𝛁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r>
                          <a:rPr lang="en-US" altLang="ko-KR" sz="1800" b="1" i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e>
                    </m:nary>
                    <m:sSub>
                      <m:sSub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18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AE1E58-7FBB-56A4-00A0-CA504EEADD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202" y="1151141"/>
                <a:ext cx="11260730" cy="5368929"/>
              </a:xfrm>
              <a:blipFill>
                <a:blip r:embed="rId3"/>
                <a:stretch>
                  <a:fillRect l="-788" b="-377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66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F36D0-3689-3011-BC6C-6DD86A9B0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ECE3C-ED8E-E6E0-61BF-CDF4A52ED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D5656F-5E78-2ED2-421B-16080C2C5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202" y="1151141"/>
                <a:ext cx="11260730" cy="5368929"/>
              </a:xfrm>
            </p:spPr>
            <p:txBody>
              <a:bodyPr/>
              <a:lstStyle/>
              <a:p>
                <a:pPr marL="176213" marR="0" lvl="0" indent="-176213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58585A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Policy gradient</a:t>
                </a:r>
                <a:endParaRPr lang="en-US" altLang="ko-KR" sz="1000" dirty="0"/>
              </a:p>
              <a:p>
                <a:pPr lvl="1"/>
                <a:r>
                  <a:rPr lang="en-US" altLang="ko-KR" sz="1800" b="1" dirty="0"/>
                  <a:t>Policy gradient 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>
                            <a:latin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altLang="ko-KR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ko-KR" sz="1800" b="1" i="1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altLang="ko-K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ko-KR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b>
                            <m:r>
                              <a:rPr lang="en-US" altLang="ko-KR" sz="18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</m:sub>
                    </m:sSub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sSub>
                          <m:sSub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𝛁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r>
                          <a:rPr lang="en-US" altLang="ko-KR" sz="1800" b="1" i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e>
                    </m:nary>
                    <m:sSub>
                      <m:sSub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altLang="ko-KR" sz="1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1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D5656F-5E78-2ED2-421B-16080C2C5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202" y="1151141"/>
                <a:ext cx="11260730" cy="5368929"/>
              </a:xfrm>
              <a:blipFill>
                <a:blip r:embed="rId3"/>
                <a:stretch>
                  <a:fillRect l="-78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F6471E-5D26-0AA8-57A2-E8587DE37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20" y="2625118"/>
            <a:ext cx="10903238" cy="2648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B10E56-8827-8BF2-5CB8-67DC1318E61A}"/>
              </a:ext>
            </a:extLst>
          </p:cNvPr>
          <p:cNvSpPr/>
          <p:nvPr/>
        </p:nvSpPr>
        <p:spPr>
          <a:xfrm>
            <a:off x="1757779" y="4444579"/>
            <a:ext cx="9884979" cy="385959"/>
          </a:xfrm>
          <a:prstGeom prst="rect">
            <a:avLst/>
          </a:prstGeom>
          <a:noFill/>
          <a:ln w="38100">
            <a:solidFill>
              <a:schemeClr val="accent2"/>
            </a:solidFill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152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DEBD5-1F3F-7A82-668D-7A6515E9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F6BC572E-87D7-E6F3-0D91-21AA348C2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5450" y="1112739"/>
            <a:ext cx="6062760" cy="203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EC89D6-A330-1B13-5039-DFD00159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Actor-Critic</a:t>
            </a:r>
            <a:endParaRPr lang="en-KR" dirty="0"/>
          </a:p>
        </p:txBody>
      </p:sp>
      <p:pic>
        <p:nvPicPr>
          <p:cNvPr id="4" name="Picture 3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B414CAF1-BD1F-E654-2458-434AB49F7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27310"/>
            <a:ext cx="5964984" cy="55051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F1F516-CFCF-870E-25CD-72EB7CED5DF8}"/>
              </a:ext>
            </a:extLst>
          </p:cNvPr>
          <p:cNvSpPr/>
          <p:nvPr/>
        </p:nvSpPr>
        <p:spPr>
          <a:xfrm>
            <a:off x="6928282" y="2761673"/>
            <a:ext cx="4036291" cy="203200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A92999-4A93-1F09-A3B9-9691105CBF13}"/>
              </a:ext>
            </a:extLst>
          </p:cNvPr>
          <p:cNvSpPr/>
          <p:nvPr/>
        </p:nvSpPr>
        <p:spPr>
          <a:xfrm>
            <a:off x="6726092" y="3689928"/>
            <a:ext cx="4155354" cy="203200"/>
          </a:xfrm>
          <a:prstGeom prst="rect">
            <a:avLst/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E59564-3DEB-D5E5-6505-5256D0748762}"/>
              </a:ext>
            </a:extLst>
          </p:cNvPr>
          <p:cNvSpPr/>
          <p:nvPr/>
        </p:nvSpPr>
        <p:spPr>
          <a:xfrm>
            <a:off x="6809219" y="4231437"/>
            <a:ext cx="3046991" cy="1033289"/>
          </a:xfrm>
          <a:prstGeom prst="rect">
            <a:avLst/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2B6C256C-676C-647E-DF61-63B93E225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6721" y="3313076"/>
                <a:ext cx="5424479" cy="3544924"/>
              </a:xfrm>
            </p:spPr>
            <p:txBody>
              <a:bodyPr/>
              <a:lstStyle/>
              <a:p>
                <a:r>
                  <a:rPr lang="en-US" sz="2000" b="1" dirty="0"/>
                  <a:t>Actor (Policy Network)</a:t>
                </a:r>
                <a:endParaRPr lang="en-KR" sz="2000" b="1" dirty="0"/>
              </a:p>
              <a:p>
                <a:pPr lvl="1"/>
                <a:r>
                  <a:rPr lang="ko-KR" altLang="en-US" sz="1600" dirty="0"/>
                  <a:t>각 </a:t>
                </a:r>
                <a:r>
                  <a:rPr lang="en-US" altLang="ko-KR" sz="1600" dirty="0"/>
                  <a:t>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ko-KR" altLang="en-US" sz="1600" dirty="0"/>
                  <a:t>에서 다음 액션에 대한 확률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정책</a:t>
                </a:r>
                <a:r>
                  <a:rPr lang="en-US" altLang="ko-KR" sz="1600" dirty="0"/>
                  <a:t>-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/>
                  <a:t>)</a:t>
                </a:r>
                <a:r>
                  <a:rPr lang="ko-KR" altLang="en-US" sz="1600" dirty="0"/>
                  <a:t>을 근사하는 </a:t>
                </a:r>
                <a:r>
                  <a:rPr lang="en-US" altLang="ko-KR" sz="1600" dirty="0"/>
                  <a:t>Network</a:t>
                </a:r>
              </a:p>
              <a:p>
                <a:pPr lvl="1"/>
                <a:r>
                  <a:rPr lang="en-US" altLang="ko-KR" sz="1600" dirty="0"/>
                  <a:t>Loss: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/>
              </a:p>
              <a:p>
                <a:pPr marL="176213" marR="0" lvl="0" indent="-176213" algn="l" defTabSz="914400" rtl="0" eaLnBrk="0" fontAlgn="base" latinLnBrk="0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58585A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  <a:cs typeface="Calibri" charset="0"/>
                  </a:rPr>
                  <a:t>Critic (Value Network)</a:t>
                </a:r>
                <a:endParaRPr lang="en-US" altLang="ko-KR" sz="900" dirty="0"/>
              </a:p>
              <a:p>
                <a:pPr lvl="1"/>
                <a:r>
                  <a:rPr lang="ko-KR" altLang="en-US" sz="1600" dirty="0">
                    <a:latin typeface="Gill Sans MT" panose="020B0502020104020203" pitchFamily="34" charset="77"/>
                  </a:rPr>
                  <a:t>각 </a:t>
                </a:r>
                <a:r>
                  <a:rPr lang="en-US" altLang="ko-KR" sz="1600" dirty="0">
                    <a:latin typeface="Gill Sans MT" panose="020B0502020104020203" pitchFamily="34" charset="77"/>
                  </a:rPr>
                  <a:t>state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1600" dirty="0">
                    <a:latin typeface="Gill Sans MT" panose="020B0502020104020203" pitchFamily="34" charset="77"/>
                  </a:rPr>
                  <a:t>에서의 가치</a:t>
                </a:r>
                <a:r>
                  <a:rPr lang="en-US" altLang="ko-KR" sz="1600" dirty="0">
                    <a:latin typeface="Gill Sans MT" panose="020B0502020104020203" pitchFamily="34" charset="77"/>
                  </a:rPr>
                  <a:t>(Value function)</a:t>
                </a:r>
                <a:r>
                  <a:rPr lang="ko-KR" altLang="en-US" sz="1600" dirty="0" err="1">
                    <a:latin typeface="Gill Sans MT" panose="020B0502020104020203" pitchFamily="34" charset="77"/>
                  </a:rPr>
                  <a:t>를</a:t>
                </a:r>
                <a:r>
                  <a:rPr lang="ko-KR" altLang="en-US" sz="1600" dirty="0">
                    <a:latin typeface="Gill Sans MT" panose="020B0502020104020203" pitchFamily="34" charset="77"/>
                  </a:rPr>
                  <a:t> 근사하는 </a:t>
                </a:r>
                <a:r>
                  <a:rPr lang="en-US" altLang="ko-KR" sz="1600" dirty="0">
                    <a:latin typeface="Gill Sans MT" panose="020B0502020104020203" pitchFamily="34" charset="77"/>
                  </a:rPr>
                  <a:t>Network.</a:t>
                </a:r>
              </a:p>
              <a:p>
                <a:pPr lvl="1"/>
                <a:r>
                  <a:rPr lang="en-US" altLang="ko-KR" sz="1600" dirty="0">
                    <a:latin typeface="Cambria Math" panose="02040503050406030204" pitchFamily="18" charset="0"/>
                  </a:rPr>
                  <a:t>Loss: MSE between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sz="1600" b="0" dirty="0">
                    <a:latin typeface="Cambria Math" panose="02040503050406030204" pitchFamily="18" charset="0"/>
                  </a:rPr>
                  <a:t> and TD target (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b="0" dirty="0">
                    <a:latin typeface="Cambria Math" panose="020405030504060302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2B6C256C-676C-647E-DF61-63B93E225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6721" y="3313076"/>
                <a:ext cx="5424479" cy="3544924"/>
              </a:xfrm>
              <a:blipFill>
                <a:blip r:embed="rId5"/>
                <a:stretch>
                  <a:fillRect l="-116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861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CB582-CD9F-B842-7643-932F1D55E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1FEF1-28AA-7A8D-4052-56760A4A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Env: Cart Pole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F6131B-51AD-C3ED-DE5A-2EBA43180A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9202" y="3803904"/>
                <a:ext cx="11260730" cy="2716166"/>
              </a:xfrm>
            </p:spPr>
            <p:txBody>
              <a:bodyPr/>
              <a:lstStyle/>
              <a:p>
                <a:r>
                  <a:rPr lang="en-US" sz="2200" b="1" dirty="0"/>
                  <a:t>Action Space: </a:t>
                </a:r>
                <a:r>
                  <a:rPr lang="en-US" sz="2200" dirty="0"/>
                  <a:t>Discrete(2)  |  </a:t>
                </a:r>
                <a:r>
                  <a:rPr lang="en-US" sz="2200" b="1" dirty="0"/>
                  <a:t>Observation Space: </a:t>
                </a:r>
                <a:r>
                  <a:rPr lang="en-US" sz="2200" dirty="0"/>
                  <a:t>Continuous(4, )</a:t>
                </a:r>
              </a:p>
              <a:p>
                <a:pPr lvl="1"/>
                <a:r>
                  <a:rPr lang="en-US" sz="1800" b="1" dirty="0"/>
                  <a:t>[Action]  </a:t>
                </a:r>
                <a:r>
                  <a:rPr lang="en-US" sz="1800" dirty="0"/>
                  <a:t>0: Push cart to the left  |  1: Push cart to the right</a:t>
                </a:r>
              </a:p>
              <a:p>
                <a:r>
                  <a:rPr lang="en-US" altLang="ko-KR" sz="2200" b="1" dirty="0"/>
                  <a:t>Episode End:</a:t>
                </a:r>
                <a:r>
                  <a:rPr lang="ko-KR" altLang="en-US" sz="2200" b="1" dirty="0"/>
                  <a:t> </a:t>
                </a:r>
                <a:r>
                  <a:rPr lang="en-US" altLang="ko-KR" sz="2200" dirty="0"/>
                  <a:t>Angle </a:t>
                </a:r>
                <a14:m>
                  <m:oMath xmlns:m="http://schemas.openxmlformats.org/officeDocument/2006/math">
                    <m:r>
                      <a:rPr lang="en-US" altLang="ko-KR" sz="2200" b="1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12°</m:t>
                    </m:r>
                  </m:oMath>
                </a14:m>
                <a:r>
                  <a:rPr lang="en-KR" sz="2200" dirty="0"/>
                  <a:t> / End of display / 500 steps</a:t>
                </a:r>
              </a:p>
              <a:p>
                <a:r>
                  <a:rPr lang="en-US" altLang="ko-KR" sz="2200" b="1" dirty="0"/>
                  <a:t>Reward</a:t>
                </a:r>
              </a:p>
              <a:p>
                <a:pPr lvl="1"/>
                <a:r>
                  <a:rPr lang="en-US" altLang="ko-KR" sz="1800" dirty="0"/>
                  <a:t>A +1 reward is given for every step, including the terminal step.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F6131B-51AD-C3ED-DE5A-2EBA43180A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202" y="3803904"/>
                <a:ext cx="11260730" cy="2716166"/>
              </a:xfrm>
              <a:blipFill>
                <a:blip r:embed="rId3"/>
                <a:stretch>
                  <a:fillRect l="-78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2D642640-0048-EBBC-2F81-041716B60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32" y="1549179"/>
            <a:ext cx="5649569" cy="18798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1C51D54-A5BF-817B-37AA-BC4BDED84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5" t="23431" r="10143"/>
          <a:stretch>
            <a:fillRect/>
          </a:stretch>
        </p:blipFill>
        <p:spPr bwMode="auto">
          <a:xfrm>
            <a:off x="977773" y="1263904"/>
            <a:ext cx="4336710" cy="271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46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8E7A6-BDEC-1C1A-F0F6-5FC571A5D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AC03-3D5C-7E32-DBCA-EC23CBB3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Agent Interaction</a:t>
            </a:r>
            <a:endParaRPr lang="en-KR" dirty="0"/>
          </a:p>
        </p:txBody>
      </p:sp>
      <p:pic>
        <p:nvPicPr>
          <p:cNvPr id="8" name="Picture 2" descr="MDP model">
            <a:extLst>
              <a:ext uri="{FF2B5EF4-FFF2-40B4-BE49-F238E27FC236}">
                <a16:creationId xmlns:a16="http://schemas.microsoft.com/office/drawing/2014/main" id="{8E30AB00-096E-77FC-AD9E-D6D4868FF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49" y="1944554"/>
            <a:ext cx="10302102" cy="370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041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5CE3A-5B07-2741-8291-9E14E8657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1C05-04D5-2F57-7096-023DCD54D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Env: Cart Pole</a:t>
            </a:r>
            <a:endParaRPr lang="en-K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5A28EE-1C33-D5D0-2630-F9E41DC2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02" y="1243584"/>
            <a:ext cx="11260730" cy="5266944"/>
          </a:xfrm>
        </p:spPr>
        <p:txBody>
          <a:bodyPr/>
          <a:lstStyle/>
          <a:p>
            <a:r>
              <a:rPr lang="en-US" sz="2200" b="1" dirty="0"/>
              <a:t>[Training] </a:t>
            </a:r>
          </a:p>
          <a:p>
            <a:pPr lvl="1"/>
            <a:r>
              <a:rPr lang="en-US" sz="1800" dirty="0"/>
              <a:t>Episode</a:t>
            </a:r>
            <a:r>
              <a:rPr lang="en-US" sz="1800" dirty="0">
                <a:sym typeface="Wingdings" pitchFamily="2" charset="2"/>
              </a:rPr>
              <a:t> 100~200 (Average steps: 60.6)</a:t>
            </a:r>
          </a:p>
          <a:p>
            <a:pPr lvl="1"/>
            <a:endParaRPr lang="en-US" sz="1800" dirty="0">
              <a:sym typeface="Wingdings" pitchFamily="2" charset="2"/>
            </a:endParaRPr>
          </a:p>
          <a:p>
            <a:pPr marL="355600" lvl="1" indent="0">
              <a:buNone/>
            </a:pPr>
            <a:endParaRPr lang="en-US" sz="1800" dirty="0">
              <a:sym typeface="Wingdings" pitchFamily="2" charset="2"/>
            </a:endParaRPr>
          </a:p>
          <a:p>
            <a:pPr marL="355600" lvl="1" indent="0">
              <a:buNone/>
            </a:pPr>
            <a:endParaRPr lang="en-US" sz="800" dirty="0">
              <a:sym typeface="Wingdings" pitchFamily="2" charset="2"/>
            </a:endParaRPr>
          </a:p>
          <a:p>
            <a:pPr lvl="1"/>
            <a:r>
              <a:rPr lang="en-US" sz="1800" dirty="0">
                <a:sym typeface="Wingdings" pitchFamily="2" charset="2"/>
              </a:rPr>
              <a:t>Episode 200~210 (Average steps: 144.6)</a:t>
            </a:r>
          </a:p>
          <a:p>
            <a:pPr lvl="1"/>
            <a:endParaRPr lang="en-US" sz="1800" dirty="0">
              <a:sym typeface="Wingdings" pitchFamily="2" charset="2"/>
            </a:endParaRPr>
          </a:p>
          <a:p>
            <a:pPr marL="355600" lvl="1" indent="0">
              <a:buNone/>
            </a:pPr>
            <a:endParaRPr lang="en-US" sz="1800" dirty="0">
              <a:sym typeface="Wingdings" pitchFamily="2" charset="2"/>
            </a:endParaRPr>
          </a:p>
          <a:p>
            <a:pPr marL="355600" lvl="1" indent="0">
              <a:buNone/>
            </a:pPr>
            <a:endParaRPr lang="en-US" sz="1400" dirty="0">
              <a:sym typeface="Wingdings" pitchFamily="2" charset="2"/>
            </a:endParaRPr>
          </a:p>
          <a:p>
            <a:pPr marL="533400" marR="0" lvl="1" indent="-1778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58585A"/>
              </a:buClr>
              <a:buSzTx/>
              <a:buFont typeface="Ericsson Capital TT" pitchFamily="2" charset="0"/>
              <a:buChar char="–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  <a:sym typeface="Wingdings" pitchFamily="2" charset="2"/>
              </a:rPr>
              <a:t>Episode 500~510 (Average steps: 282.0)</a:t>
            </a:r>
          </a:p>
          <a:p>
            <a:pPr lvl="1"/>
            <a:endParaRPr lang="en-US" sz="2200" dirty="0">
              <a:sym typeface="Wingdings" pitchFamily="2" charset="2"/>
            </a:endParaRPr>
          </a:p>
          <a:p>
            <a:pPr lvl="1"/>
            <a:endParaRPr lang="en-US" sz="1800" dirty="0">
              <a:sym typeface="Wingdings" pitchFamily="2" charset="2"/>
            </a:endParaRPr>
          </a:p>
          <a:p>
            <a:pPr lvl="1"/>
            <a:endParaRPr lang="en-KR" sz="1800" dirty="0"/>
          </a:p>
        </p:txBody>
      </p:sp>
      <p:pic>
        <p:nvPicPr>
          <p:cNvPr id="3" name="download (6)">
            <a:hlinkClick r:id="" action="ppaction://media"/>
            <a:extLst>
              <a:ext uri="{FF2B5EF4-FFF2-40B4-BE49-F238E27FC236}">
                <a16:creationId xmlns:a16="http://schemas.microsoft.com/office/drawing/2014/main" id="{29DCEF9B-94DB-C116-F5E8-5BF765942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t="29278" b="10567"/>
          <a:stretch>
            <a:fillRect/>
          </a:stretch>
        </p:blipFill>
        <p:spPr>
          <a:xfrm>
            <a:off x="5451609" y="1218940"/>
            <a:ext cx="3915416" cy="1549580"/>
          </a:xfrm>
          <a:prstGeom prst="rect">
            <a:avLst/>
          </a:prstGeom>
        </p:spPr>
      </p:pic>
      <p:pic>
        <p:nvPicPr>
          <p:cNvPr id="4" name="download (7)">
            <a:hlinkClick r:id="" action="ppaction://media"/>
            <a:extLst>
              <a:ext uri="{FF2B5EF4-FFF2-40B4-BE49-F238E27FC236}">
                <a16:creationId xmlns:a16="http://schemas.microsoft.com/office/drawing/2014/main" id="{A55CABB6-6CC9-90F1-75DC-FC4EFE88AE5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t="36784" b="5923"/>
          <a:stretch>
            <a:fillRect/>
          </a:stretch>
        </p:blipFill>
        <p:spPr>
          <a:xfrm>
            <a:off x="5451609" y="3123104"/>
            <a:ext cx="3915416" cy="1475820"/>
          </a:xfrm>
          <a:prstGeom prst="rect">
            <a:avLst/>
          </a:prstGeom>
        </p:spPr>
      </p:pic>
      <p:pic>
        <p:nvPicPr>
          <p:cNvPr id="5" name="download (8)">
            <a:hlinkClick r:id="" action="ppaction://media"/>
            <a:extLst>
              <a:ext uri="{FF2B5EF4-FFF2-40B4-BE49-F238E27FC236}">
                <a16:creationId xmlns:a16="http://schemas.microsoft.com/office/drawing/2014/main" id="{1107D85C-5C81-38BA-3A99-989B2C63EA5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rcRect t="31930" b="9658"/>
          <a:stretch>
            <a:fillRect/>
          </a:stretch>
        </p:blipFill>
        <p:spPr>
          <a:xfrm>
            <a:off x="5451609" y="5051497"/>
            <a:ext cx="3915416" cy="150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1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CD435-316F-0596-3D08-A58BA99FB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A809AA-BFF4-B188-BDF6-27B15E25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984042"/>
            <a:ext cx="12192000" cy="889917"/>
          </a:xfrm>
        </p:spPr>
        <p:txBody>
          <a:bodyPr/>
          <a:lstStyle/>
          <a:p>
            <a:pPr algn="ctr"/>
            <a:r>
              <a:rPr lang="en-US" sz="4400" dirty="0"/>
              <a:t>IV. DDPG</a:t>
            </a:r>
            <a:endParaRPr lang="en-KR" sz="4400" dirty="0"/>
          </a:p>
        </p:txBody>
      </p:sp>
    </p:spTree>
    <p:extLst>
      <p:ext uri="{BB962C8B-B14F-4D97-AF65-F5344CB8AC3E}">
        <p14:creationId xmlns:p14="http://schemas.microsoft.com/office/powerpoint/2010/main" val="1613156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E3F8B-F3EC-DD92-9DE0-FD2D52889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 vs DDPG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A458E9-2B2C-2895-AE94-3AC768901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DQN</a:t>
            </a:r>
          </a:p>
          <a:p>
            <a:pPr lvl="1"/>
            <a:r>
              <a:rPr lang="en" altLang="ko-KR" dirty="0"/>
              <a:t>Designed for environments with discrete action spaces</a:t>
            </a:r>
          </a:p>
          <a:p>
            <a:pPr lvl="1"/>
            <a:r>
              <a:rPr lang="en" altLang="ko-KR" dirty="0"/>
              <a:t>A Q-network alone is sufficient for learning the policy</a:t>
            </a:r>
          </a:p>
          <a:p>
            <a:pPr lvl="1"/>
            <a:endParaRPr lang="en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DDPG</a:t>
            </a:r>
          </a:p>
          <a:p>
            <a:pPr lvl="1"/>
            <a:r>
              <a:rPr lang="en" altLang="ko-KR" dirty="0"/>
              <a:t>Suitable for environments with continuous action spaces</a:t>
            </a:r>
          </a:p>
          <a:p>
            <a:pPr lvl="1"/>
            <a:r>
              <a:rPr lang="en" altLang="ko-KR" dirty="0"/>
              <a:t>Requires both a policy network (Actor) and a Q-network (Critic)</a:t>
            </a:r>
          </a:p>
          <a:p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316B2A-F08E-3A89-2931-8188FAE27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81" y="2726668"/>
            <a:ext cx="2323890" cy="7023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D96F19-6930-A38B-2F97-2B7021C29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87" y="3272298"/>
            <a:ext cx="3893386" cy="5456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6C07A0-1082-248D-5175-2B3144725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87" y="5653790"/>
            <a:ext cx="5090813" cy="4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5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72D25-4F5B-6791-BBCE-4EBAAE73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Deterministic Policy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8E05C-0F9A-0830-F389-802D0AA04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Deterministic policies simplify the computation of gradients during the optimization of the policy network.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824225-9B03-7B65-7910-9EF68BE0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19" y="3954743"/>
            <a:ext cx="7772400" cy="11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19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50534-7742-23F6-7B6E-A4E3C14A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Critic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C1D27-74A9-B692-DD19-B2C47E458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The critic network receives the state and action as input and produces the corresponding Q-value as output.</a:t>
            </a:r>
          </a:p>
          <a:p>
            <a:endParaRPr kumimoji="1" lang="ko-KR" altLang="en-US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C78A081-D627-287E-9310-20DF621E0E25}"/>
              </a:ext>
            </a:extLst>
          </p:cNvPr>
          <p:cNvSpPr/>
          <p:nvPr/>
        </p:nvSpPr>
        <p:spPr>
          <a:xfrm>
            <a:off x="4715449" y="3358310"/>
            <a:ext cx="2575775" cy="299362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/>
              <a:t>Critic</a:t>
            </a:r>
          </a:p>
          <a:p>
            <a:pPr algn="ctr"/>
            <a:r>
              <a:rPr kumimoji="1" lang="en-US" altLang="ko-KR" sz="2400" dirty="0"/>
              <a:t>Network</a:t>
            </a:r>
            <a:endParaRPr kumimoji="1"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E8FE3-A664-39E2-2CB8-863319F2CA4B}"/>
              </a:ext>
            </a:extLst>
          </p:cNvPr>
          <p:cNvSpPr txBox="1"/>
          <p:nvPr/>
        </p:nvSpPr>
        <p:spPr>
          <a:xfrm>
            <a:off x="3071788" y="4502149"/>
            <a:ext cx="1156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State s</a:t>
            </a:r>
            <a:endParaRPr kumimoji="1" lang="ko-KR" altLang="en-US" sz="2400" dirty="0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E4156D82-EFDE-1897-CBD2-E49E58E5B64B}"/>
              </a:ext>
            </a:extLst>
          </p:cNvPr>
          <p:cNvSpPr/>
          <p:nvPr/>
        </p:nvSpPr>
        <p:spPr>
          <a:xfrm>
            <a:off x="7622511" y="4627045"/>
            <a:ext cx="1101969" cy="41059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293E5F-52BD-DF5A-738F-DE546EE0985A}"/>
                  </a:ext>
                </a:extLst>
              </p:cNvPr>
              <p:cNvSpPr txBox="1"/>
              <p:nvPr/>
            </p:nvSpPr>
            <p:spPr>
              <a:xfrm>
                <a:off x="7662939" y="4225055"/>
                <a:ext cx="10211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293E5F-52BD-DF5A-738F-DE546EE09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939" y="4225055"/>
                <a:ext cx="1021112" cy="400110"/>
              </a:xfrm>
              <a:prstGeom prst="rect">
                <a:avLst/>
              </a:prstGeom>
              <a:blipFill>
                <a:blip r:embed="rId2"/>
                <a:stretch>
                  <a:fillRect l="-1235" b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18C6F5A-017D-BB6E-047F-FCE8B68E2DE6}"/>
              </a:ext>
            </a:extLst>
          </p:cNvPr>
          <p:cNvSpPr txBox="1"/>
          <p:nvPr/>
        </p:nvSpPr>
        <p:spPr>
          <a:xfrm>
            <a:off x="2993571" y="5632601"/>
            <a:ext cx="1312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Action a</a:t>
            </a:r>
            <a:endParaRPr kumimoji="1" lang="ko-KR" altLang="en-US" sz="2400" dirty="0"/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F507E07F-F246-2DBF-3183-763265F2758C}"/>
              </a:ext>
            </a:extLst>
          </p:cNvPr>
          <p:cNvSpPr/>
          <p:nvPr/>
        </p:nvSpPr>
        <p:spPr>
          <a:xfrm>
            <a:off x="3148817" y="4076315"/>
            <a:ext cx="1101969" cy="41059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93EA3FC2-386C-53AD-7524-3066E984E344}"/>
              </a:ext>
            </a:extLst>
          </p:cNvPr>
          <p:cNvSpPr/>
          <p:nvPr/>
        </p:nvSpPr>
        <p:spPr>
          <a:xfrm>
            <a:off x="3148817" y="5201266"/>
            <a:ext cx="1101969" cy="41059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7EE392-FD5D-E5C6-A50F-F75890C54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233" y="2574289"/>
            <a:ext cx="4343400" cy="115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48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ED154-60DE-5A40-04FF-14CCDA9A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Actor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F45503-FF87-917C-8944-EE1E9A376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The actor receives the state as input and produces the appropriate action for the agent.</a:t>
            </a:r>
            <a:endParaRPr kumimoji="1" lang="ko-KR" altLang="en-US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6F2FFD5-5C76-B06B-6A41-E975A2CC7DA2}"/>
              </a:ext>
            </a:extLst>
          </p:cNvPr>
          <p:cNvSpPr/>
          <p:nvPr/>
        </p:nvSpPr>
        <p:spPr>
          <a:xfrm>
            <a:off x="4715449" y="3358310"/>
            <a:ext cx="2575775" cy="299362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/>
              <a:t>Actor</a:t>
            </a:r>
          </a:p>
          <a:p>
            <a:pPr algn="ctr"/>
            <a:r>
              <a:rPr kumimoji="1" lang="en-US" altLang="ko-KR" sz="2400" dirty="0"/>
              <a:t>Network</a:t>
            </a:r>
            <a:endParaRPr kumimoji="1"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67C97-14C3-1546-6B07-9D0FC6EBEA79}"/>
              </a:ext>
            </a:extLst>
          </p:cNvPr>
          <p:cNvSpPr txBox="1"/>
          <p:nvPr/>
        </p:nvSpPr>
        <p:spPr>
          <a:xfrm>
            <a:off x="3071788" y="5046437"/>
            <a:ext cx="1156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State s</a:t>
            </a:r>
            <a:endParaRPr kumimoji="1" lang="ko-KR" altLang="en-US" sz="2400" dirty="0"/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47F69CF8-42A7-1A05-0C9D-11AA8E5B6B95}"/>
              </a:ext>
            </a:extLst>
          </p:cNvPr>
          <p:cNvSpPr/>
          <p:nvPr/>
        </p:nvSpPr>
        <p:spPr>
          <a:xfrm>
            <a:off x="3148817" y="4620603"/>
            <a:ext cx="1101969" cy="41059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D4A8E4-AD6C-7650-5F67-9E4F0D395CE6}"/>
              </a:ext>
            </a:extLst>
          </p:cNvPr>
          <p:cNvSpPr txBox="1"/>
          <p:nvPr/>
        </p:nvSpPr>
        <p:spPr>
          <a:xfrm>
            <a:off x="7622645" y="5023157"/>
            <a:ext cx="1312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Action a</a:t>
            </a:r>
            <a:endParaRPr kumimoji="1" lang="ko-KR" altLang="en-US" sz="2400" dirty="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DD48FF0F-57CB-DB04-2DE1-2A995AD75422}"/>
              </a:ext>
            </a:extLst>
          </p:cNvPr>
          <p:cNvSpPr/>
          <p:nvPr/>
        </p:nvSpPr>
        <p:spPr>
          <a:xfrm>
            <a:off x="7777891" y="4591822"/>
            <a:ext cx="1101969" cy="41059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8E63C4-B6AF-42AD-A8D4-FB2BA869C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105" y="2266178"/>
            <a:ext cx="6239895" cy="9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80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C843D-699C-2A53-A461-88F33533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Implementation details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E90CD7-2AC2-3F7F-8E36-B606930FD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Due to the deterministic nature of the policy, the agent may fail to explore enough, which can hinder effective training.</a:t>
            </a:r>
          </a:p>
          <a:p>
            <a:r>
              <a:rPr lang="en" altLang="ko-KR" dirty="0"/>
              <a:t>Therefore, a noise component is incorporated into the agent’s policy during training, allowing the agent to explore the environment more effectively.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78A2B3-BB42-C9D2-42F3-55A4D45ED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435" y="4417809"/>
            <a:ext cx="3146368" cy="5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43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E9C5E-534D-6242-2AD0-A52AE773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DDPG Structure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919A2E-AC2A-B733-EA2A-D356E285D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050" name="Picture 2" descr="Deep Deterministic Policy Gradient (DDPG) algorithm structure.">
            <a:extLst>
              <a:ext uri="{FF2B5EF4-FFF2-40B4-BE49-F238E27FC236}">
                <a16:creationId xmlns:a16="http://schemas.microsoft.com/office/drawing/2014/main" id="{50E90309-4592-07EC-31B0-15D6DDE31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43" y="1151141"/>
            <a:ext cx="7869351" cy="538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759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3244E-D677-7FBF-80CB-9F642D37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DDPG Algorithm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87493-42CE-710C-8D19-F41E4E26A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6CB0C8-1F17-2F44-FADE-5B134AE59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689" y="1172801"/>
            <a:ext cx="7266621" cy="524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86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770EE-D518-EF29-FC53-8A35F56E1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ADEE-32CA-B920-D767-EDAA8CF3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Agent Interaction</a:t>
            </a:r>
            <a:endParaRPr lang="en-KR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4F366A1-E00F-CD78-10DE-C33BA501DD99}"/>
              </a:ext>
            </a:extLst>
          </p:cNvPr>
          <p:cNvGrpSpPr/>
          <p:nvPr/>
        </p:nvGrpSpPr>
        <p:grpSpPr>
          <a:xfrm>
            <a:off x="1624380" y="1506234"/>
            <a:ext cx="8943240" cy="2933248"/>
            <a:chOff x="1519707" y="1486356"/>
            <a:chExt cx="8943240" cy="2933248"/>
          </a:xfrm>
        </p:grpSpPr>
        <p:sp>
          <p:nvSpPr>
            <p:cNvPr id="12" name="모서리가 둥근 직사각형 4">
              <a:extLst>
                <a:ext uri="{FF2B5EF4-FFF2-40B4-BE49-F238E27FC236}">
                  <a16:creationId xmlns:a16="http://schemas.microsoft.com/office/drawing/2014/main" id="{927905FC-E0D3-E8EB-88EC-1BB0DD7C422D}"/>
                </a:ext>
              </a:extLst>
            </p:cNvPr>
            <p:cNvSpPr/>
            <p:nvPr/>
          </p:nvSpPr>
          <p:spPr>
            <a:xfrm>
              <a:off x="1519707" y="1486356"/>
              <a:ext cx="2575775" cy="2933247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77"/>
                  <a:ea typeface="맑은 고딕" panose="020B0503020000020004" pitchFamily="34" charset="-127"/>
                </a:rPr>
                <a:t>Environment</a:t>
              </a:r>
              <a:endParaRPr kumimoji="1" lang="ko-KR" altLang="en-US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맑은 고딕" panose="020B0503020000020004" pitchFamily="34" charset="-127"/>
              </a:endParaRPr>
            </a:p>
          </p:txBody>
        </p:sp>
        <p:sp>
          <p:nvSpPr>
            <p:cNvPr id="13" name="모서리가 둥근 직사각형 5">
              <a:extLst>
                <a:ext uri="{FF2B5EF4-FFF2-40B4-BE49-F238E27FC236}">
                  <a16:creationId xmlns:a16="http://schemas.microsoft.com/office/drawing/2014/main" id="{5D656D17-1D32-AB86-4EDA-402D1B56A822}"/>
                </a:ext>
              </a:extLst>
            </p:cNvPr>
            <p:cNvSpPr/>
            <p:nvPr/>
          </p:nvSpPr>
          <p:spPr>
            <a:xfrm>
              <a:off x="7887172" y="1486356"/>
              <a:ext cx="2575775" cy="2933248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77"/>
                  <a:ea typeface="맑은 고딕" panose="020B0503020000020004" pitchFamily="34" charset="-127"/>
                </a:rPr>
                <a:t>Agent</a:t>
              </a:r>
              <a:endParaRPr kumimoji="1" lang="ko-KR" altLang="en-US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맑은 고딕" panose="020B0503020000020004" pitchFamily="34" charset="-127"/>
              </a:endParaRPr>
            </a:p>
          </p:txBody>
        </p:sp>
        <p:sp>
          <p:nvSpPr>
            <p:cNvPr id="14" name="오른쪽 화살표[R] 2">
              <a:extLst>
                <a:ext uri="{FF2B5EF4-FFF2-40B4-BE49-F238E27FC236}">
                  <a16:creationId xmlns:a16="http://schemas.microsoft.com/office/drawing/2014/main" id="{119B02CD-5D96-669B-04A7-131871CD42F6}"/>
                </a:ext>
              </a:extLst>
            </p:cNvPr>
            <p:cNvSpPr/>
            <p:nvPr/>
          </p:nvSpPr>
          <p:spPr>
            <a:xfrm>
              <a:off x="4591783" y="1685070"/>
              <a:ext cx="2746268" cy="278780"/>
            </a:xfrm>
            <a:prstGeom prst="rightArrow">
              <a:avLst/>
            </a:prstGeom>
            <a:solidFill>
              <a:srgbClr val="00CC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77"/>
                <a:ea typeface="맑은 고딕" panose="020B0503020000020004" pitchFamily="34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802E73E-55B3-033E-C3EF-4F77216359E9}"/>
                    </a:ext>
                  </a:extLst>
                </p:cNvPr>
                <p:cNvSpPr txBox="1"/>
                <p:nvPr/>
              </p:nvSpPr>
              <p:spPr>
                <a:xfrm>
                  <a:off x="5392645" y="1934629"/>
                  <a:ext cx="114454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1" lang="en-US" altLang="ko-KR" sz="2400" dirty="0">
                      <a:solidFill>
                        <a:prstClr val="black"/>
                      </a:solidFill>
                      <a:latin typeface="Gill Sans MT" panose="020B0502020104020203" pitchFamily="34" charset="77"/>
                      <a:ea typeface="맑은 고딕" panose="020B0503020000020004" pitchFamily="34" charset="-127"/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a14:m>
                  <a:endParaRPr kumimoji="1" lang="ko-KR" altLang="en-US" sz="2400" dirty="0">
                    <a:solidFill>
                      <a:prstClr val="black"/>
                    </a:solidFill>
                    <a:latin typeface="Gill Sans MT" panose="020B0502020104020203" pitchFamily="34" charset="77"/>
                    <a:ea typeface="맑은 고딕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802E73E-55B3-033E-C3EF-4F77216359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645" y="1934629"/>
                  <a:ext cx="1144544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7609" t="-10811" b="-2973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오른쪽 화살표[R] 10">
              <a:extLst>
                <a:ext uri="{FF2B5EF4-FFF2-40B4-BE49-F238E27FC236}">
                  <a16:creationId xmlns:a16="http://schemas.microsoft.com/office/drawing/2014/main" id="{35D49819-7F17-3E7A-27F9-D0D20DED413B}"/>
                </a:ext>
              </a:extLst>
            </p:cNvPr>
            <p:cNvSpPr/>
            <p:nvPr/>
          </p:nvSpPr>
          <p:spPr>
            <a:xfrm rot="10800000">
              <a:off x="4591784" y="2682114"/>
              <a:ext cx="2746268" cy="278780"/>
            </a:xfrm>
            <a:prstGeom prst="rightArrow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77"/>
                <a:ea typeface="맑은 고딕" panose="020B0503020000020004" pitchFamily="34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3BD9B74-BBA6-493A-5CF3-C50F6B750B26}"/>
                    </a:ext>
                  </a:extLst>
                </p:cNvPr>
                <p:cNvSpPr txBox="1"/>
                <p:nvPr/>
              </p:nvSpPr>
              <p:spPr>
                <a:xfrm>
                  <a:off x="5290918" y="2946212"/>
                  <a:ext cx="13479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1" lang="en-US" altLang="ko-KR" sz="2400" dirty="0">
                      <a:solidFill>
                        <a:prstClr val="black"/>
                      </a:solidFill>
                      <a:latin typeface="Gill Sans MT" panose="020B0502020104020203" pitchFamily="34" charset="77"/>
                      <a:ea typeface="맑은 고딕" panose="020B0503020000020004" pitchFamily="34" charset="-127"/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a14:m>
                  <a:endParaRPr kumimoji="1" lang="ko-KR" altLang="en-US" sz="2400" dirty="0">
                    <a:solidFill>
                      <a:prstClr val="black"/>
                    </a:solidFill>
                    <a:latin typeface="Gill Sans MT" panose="020B0502020104020203" pitchFamily="34" charset="77"/>
                    <a:ea typeface="맑은 고딕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3BD9B74-BBA6-493A-5CF3-C50F6B750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918" y="2946212"/>
                  <a:ext cx="1347998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6542" t="-10811" b="-2973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오른쪽 화살표[R] 18">
              <a:extLst>
                <a:ext uri="{FF2B5EF4-FFF2-40B4-BE49-F238E27FC236}">
                  <a16:creationId xmlns:a16="http://schemas.microsoft.com/office/drawing/2014/main" id="{CA83F50B-6ADA-8DCB-D6FE-4CF6BEAA847F}"/>
                </a:ext>
              </a:extLst>
            </p:cNvPr>
            <p:cNvSpPr/>
            <p:nvPr/>
          </p:nvSpPr>
          <p:spPr>
            <a:xfrm>
              <a:off x="4591783" y="3679158"/>
              <a:ext cx="2746268" cy="278780"/>
            </a:xfrm>
            <a:prstGeom prst="rightArrow">
              <a:avLst/>
            </a:prstGeom>
            <a:solidFill>
              <a:srgbClr val="00CC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77"/>
                <a:ea typeface="맑은 고딕" panose="020B0503020000020004" pitchFamily="34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56BAC1D-6714-B4A6-B8A3-D629900EB85F}"/>
                    </a:ext>
                  </a:extLst>
                </p:cNvPr>
                <p:cNvSpPr txBox="1"/>
                <p:nvPr/>
              </p:nvSpPr>
              <p:spPr>
                <a:xfrm>
                  <a:off x="4552223" y="3957938"/>
                  <a:ext cx="282538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1" lang="en-US" altLang="ko-KR" sz="2400" dirty="0">
                      <a:solidFill>
                        <a:prstClr val="black"/>
                      </a:solidFill>
                      <a:latin typeface="Gill Sans MT" panose="020B0502020104020203" pitchFamily="34" charset="77"/>
                      <a:ea typeface="맑은 고딕" panose="020B0503020000020004" pitchFamily="34" charset="-127"/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ko-KR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r>
                    <a:rPr kumimoji="1" lang="en-US" altLang="ko-KR" sz="2400" dirty="0">
                      <a:solidFill>
                        <a:prstClr val="black"/>
                      </a:solidFill>
                      <a:latin typeface="Gill Sans MT" panose="020B0502020104020203" pitchFamily="34" charset="77"/>
                      <a:ea typeface="맑은 고딕" panose="020B0503020000020004" pitchFamily="34" charset="-127"/>
                    </a:rPr>
                    <a:t>, Reward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4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a14:m>
                  <a:endParaRPr kumimoji="1" lang="ko-KR" altLang="en-US" sz="2400" dirty="0">
                    <a:solidFill>
                      <a:prstClr val="black"/>
                    </a:solidFill>
                    <a:latin typeface="Gill Sans MT" panose="020B0502020104020203" pitchFamily="34" charset="77"/>
                    <a:ea typeface="맑은 고딕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56BAC1D-6714-B4A6-B8A3-D629900EB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223" y="3957938"/>
                  <a:ext cx="282538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139" t="-10811" b="-29730"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5F62D6-68A2-8033-94DC-A133C07D514D}"/>
              </a:ext>
            </a:extLst>
          </p:cNvPr>
          <p:cNvSpPr txBox="1"/>
          <p:nvPr/>
        </p:nvSpPr>
        <p:spPr>
          <a:xfrm>
            <a:off x="271854" y="4976318"/>
            <a:ext cx="11615345" cy="1546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marR="0" lvl="1" indent="-1778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58585A"/>
              </a:buClr>
              <a:buSzTx/>
              <a:buFont typeface="Ericsson Capital TT" pitchFamily="2" charset="0"/>
              <a:buChar char="–"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The environment provides the agent with information about the current 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state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 and 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reward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.</a:t>
            </a:r>
          </a:p>
          <a:p>
            <a:pPr marL="533400" marR="0" lvl="1" indent="-1778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58585A"/>
              </a:buClr>
              <a:buSzTx/>
              <a:buFont typeface="Ericsson Capital TT" pitchFamily="2" charset="0"/>
              <a:buChar char="–"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The agent selects an 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action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 based on its policy.</a:t>
            </a:r>
          </a:p>
          <a:p>
            <a:pPr marL="533400" marR="0" lvl="1" indent="-1778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58585A"/>
              </a:buClr>
              <a:buSzTx/>
              <a:buFont typeface="Ericsson Capital TT" pitchFamily="2" charset="0"/>
              <a:buChar char="–"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The environment transitions to a new state according to its 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state transition probabilities.</a:t>
            </a:r>
          </a:p>
        </p:txBody>
      </p:sp>
    </p:spTree>
    <p:extLst>
      <p:ext uri="{BB962C8B-B14F-4D97-AF65-F5344CB8AC3E}">
        <p14:creationId xmlns:p14="http://schemas.microsoft.com/office/powerpoint/2010/main" val="2204778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3951E-1878-5E9F-FEB2-68BB3FF0B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6021-50A1-5DB7-53FB-911D2C9E4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63" y="-917"/>
            <a:ext cx="11361736" cy="889917"/>
          </a:xfrm>
        </p:spPr>
        <p:txBody>
          <a:bodyPr/>
          <a:lstStyle/>
          <a:p>
            <a:r>
              <a:rPr lang="en-US" altLang="ko-KR" dirty="0"/>
              <a:t>Supervised Learning vs Reinforcement Learning  </a:t>
            </a:r>
            <a:endParaRPr lang="en-K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80E86ED-E1EC-39E3-D794-6C9802FA4DE7}"/>
              </a:ext>
            </a:extLst>
          </p:cNvPr>
          <p:cNvGrpSpPr/>
          <p:nvPr/>
        </p:nvGrpSpPr>
        <p:grpSpPr>
          <a:xfrm>
            <a:off x="8721176" y="1181323"/>
            <a:ext cx="2575775" cy="2463343"/>
            <a:chOff x="2693160" y="1524453"/>
            <a:chExt cx="2575775" cy="2463343"/>
          </a:xfrm>
        </p:grpSpPr>
        <p:sp>
          <p:nvSpPr>
            <p:cNvPr id="12" name="모서리가 둥근 직사각형 4">
              <a:extLst>
                <a:ext uri="{FF2B5EF4-FFF2-40B4-BE49-F238E27FC236}">
                  <a16:creationId xmlns:a16="http://schemas.microsoft.com/office/drawing/2014/main" id="{46D23D75-1D10-394B-79C5-AEA5FAB3DB60}"/>
                </a:ext>
              </a:extLst>
            </p:cNvPr>
            <p:cNvSpPr/>
            <p:nvPr/>
          </p:nvSpPr>
          <p:spPr>
            <a:xfrm>
              <a:off x="2693160" y="1524453"/>
              <a:ext cx="2575775" cy="630311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77"/>
                  <a:ea typeface="맑은 고딕" panose="020B0503020000020004" pitchFamily="34" charset="-127"/>
                </a:rPr>
                <a:t>Data</a:t>
              </a:r>
              <a:endParaRPr kumimoji="1" lang="ko-KR" altLang="en-US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맑은 고딕" panose="020B0503020000020004" pitchFamily="34" charset="-127"/>
              </a:endParaRPr>
            </a:p>
          </p:txBody>
        </p:sp>
        <p:sp>
          <p:nvSpPr>
            <p:cNvPr id="14" name="오른쪽 화살표[R] 2">
              <a:extLst>
                <a:ext uri="{FF2B5EF4-FFF2-40B4-BE49-F238E27FC236}">
                  <a16:creationId xmlns:a16="http://schemas.microsoft.com/office/drawing/2014/main" id="{428E8012-61E2-E0AB-A568-E147D04B763D}"/>
                </a:ext>
              </a:extLst>
            </p:cNvPr>
            <p:cNvSpPr/>
            <p:nvPr/>
          </p:nvSpPr>
          <p:spPr>
            <a:xfrm rot="5400000">
              <a:off x="3506689" y="2417630"/>
              <a:ext cx="948718" cy="753202"/>
            </a:xfrm>
            <a:prstGeom prst="rightArrow">
              <a:avLst>
                <a:gd name="adj1" fmla="val 50000"/>
                <a:gd name="adj2" fmla="val 41007"/>
              </a:avLst>
            </a:prstGeom>
            <a:solidFill>
              <a:srgbClr val="00CC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77"/>
                <a:ea typeface="맑은 고딕" panose="020B0503020000020004" pitchFamily="34" charset="-127"/>
              </a:endParaRPr>
            </a:p>
          </p:txBody>
        </p:sp>
        <p:sp>
          <p:nvSpPr>
            <p:cNvPr id="3" name="모서리가 둥근 직사각형 4">
              <a:extLst>
                <a:ext uri="{FF2B5EF4-FFF2-40B4-BE49-F238E27FC236}">
                  <a16:creationId xmlns:a16="http://schemas.microsoft.com/office/drawing/2014/main" id="{A0B59BAC-AE51-95E1-E884-3EFE1CB50A10}"/>
                </a:ext>
              </a:extLst>
            </p:cNvPr>
            <p:cNvSpPr/>
            <p:nvPr/>
          </p:nvSpPr>
          <p:spPr>
            <a:xfrm>
              <a:off x="2693160" y="3357485"/>
              <a:ext cx="2575775" cy="630311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77"/>
                  <a:ea typeface="맑은 고딕" panose="020B0503020000020004" pitchFamily="34" charset="-127"/>
                </a:rPr>
                <a:t>Model</a:t>
              </a:r>
              <a:endParaRPr kumimoji="1" lang="ko-KR" altLang="en-US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맑은 고딕" panose="020B0503020000020004" pitchFamily="34" charset="-127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B443795-0640-F894-7C38-E2D92954DC47}"/>
              </a:ext>
            </a:extLst>
          </p:cNvPr>
          <p:cNvGrpSpPr/>
          <p:nvPr/>
        </p:nvGrpSpPr>
        <p:grpSpPr>
          <a:xfrm>
            <a:off x="8755042" y="4162047"/>
            <a:ext cx="2575775" cy="2472420"/>
            <a:chOff x="6923067" y="1511144"/>
            <a:chExt cx="2575775" cy="2472420"/>
          </a:xfrm>
        </p:grpSpPr>
        <p:sp>
          <p:nvSpPr>
            <p:cNvPr id="4" name="모서리가 둥근 직사각형 4">
              <a:extLst>
                <a:ext uri="{FF2B5EF4-FFF2-40B4-BE49-F238E27FC236}">
                  <a16:creationId xmlns:a16="http://schemas.microsoft.com/office/drawing/2014/main" id="{67360D7F-82F2-0E20-12D6-BC1798112A78}"/>
                </a:ext>
              </a:extLst>
            </p:cNvPr>
            <p:cNvSpPr/>
            <p:nvPr/>
          </p:nvSpPr>
          <p:spPr>
            <a:xfrm>
              <a:off x="6923067" y="1511144"/>
              <a:ext cx="2575775" cy="630311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77"/>
                  <a:ea typeface="맑은 고딕" panose="020B0503020000020004" pitchFamily="34" charset="-127"/>
                </a:rPr>
                <a:t>Environment</a:t>
              </a:r>
              <a:endParaRPr kumimoji="1" lang="ko-KR" altLang="en-US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맑은 고딕" panose="020B0503020000020004" pitchFamily="34" charset="-127"/>
              </a:endParaRPr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DCAFA294-8530-F7B2-D1EA-A82030E55EDB}"/>
                </a:ext>
              </a:extLst>
            </p:cNvPr>
            <p:cNvSpPr/>
            <p:nvPr/>
          </p:nvSpPr>
          <p:spPr>
            <a:xfrm>
              <a:off x="6923067" y="3353253"/>
              <a:ext cx="2575775" cy="630311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77"/>
                  <a:ea typeface="맑은 고딕" panose="020B0503020000020004" pitchFamily="34" charset="-127"/>
                </a:rPr>
                <a:t>Agent</a:t>
              </a:r>
              <a:endParaRPr kumimoji="1" lang="ko-KR" altLang="en-US" sz="24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맑은 고딕" panose="020B0503020000020004" pitchFamily="34" charset="-127"/>
              </a:endParaRPr>
            </a:p>
          </p:txBody>
        </p:sp>
        <p:sp>
          <p:nvSpPr>
            <p:cNvPr id="6" name="Left-Right Arrow 5">
              <a:extLst>
                <a:ext uri="{FF2B5EF4-FFF2-40B4-BE49-F238E27FC236}">
                  <a16:creationId xmlns:a16="http://schemas.microsoft.com/office/drawing/2014/main" id="{74A86550-738D-ECB2-0935-56CE888DFE37}"/>
                </a:ext>
              </a:extLst>
            </p:cNvPr>
            <p:cNvSpPr/>
            <p:nvPr/>
          </p:nvSpPr>
          <p:spPr>
            <a:xfrm rot="5400000">
              <a:off x="7677327" y="2375296"/>
              <a:ext cx="1067254" cy="753202"/>
            </a:xfrm>
            <a:prstGeom prst="leftRightArrow">
              <a:avLst>
                <a:gd name="adj1" fmla="val 50000"/>
                <a:gd name="adj2" fmla="val 38759"/>
              </a:avLst>
            </a:prstGeom>
            <a:solidFill>
              <a:schemeClr val="accent2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K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70E21B-5CF8-240B-2069-A93A988CC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35" y="1256600"/>
            <a:ext cx="7505548" cy="5601400"/>
          </a:xfrm>
        </p:spPr>
        <p:txBody>
          <a:bodyPr/>
          <a:lstStyle/>
          <a:p>
            <a:r>
              <a:rPr lang="en-US" b="1" dirty="0"/>
              <a:t>Supervised Learning</a:t>
            </a:r>
          </a:p>
          <a:p>
            <a:pPr lvl="1"/>
            <a:r>
              <a:rPr lang="en-US" dirty="0"/>
              <a:t>The data is provided in advance.</a:t>
            </a:r>
          </a:p>
          <a:p>
            <a:pPr lvl="1"/>
            <a:r>
              <a:rPr lang="en-US" dirty="0"/>
              <a:t>The distribution and quality of data are given beforehand.</a:t>
            </a:r>
          </a:p>
          <a:p>
            <a:pPr lvl="1"/>
            <a:endParaRPr lang="en-US" dirty="0"/>
          </a:p>
          <a:p>
            <a:pPr lvl="2"/>
            <a:endParaRPr lang="en-KR" dirty="0"/>
          </a:p>
          <a:p>
            <a:r>
              <a:rPr lang="en-US" altLang="ko-KR" b="1" dirty="0"/>
              <a:t>Reinforcement Learning</a:t>
            </a:r>
          </a:p>
          <a:p>
            <a:pPr lvl="1"/>
            <a:r>
              <a:rPr lang="en" altLang="ko-KR" dirty="0"/>
              <a:t>The data is </a:t>
            </a:r>
            <a:r>
              <a:rPr lang="en" altLang="ko-KR" b="1" dirty="0"/>
              <a:t>generated through interactions</a:t>
            </a:r>
            <a:r>
              <a:rPr lang="en" altLang="ko-KR" dirty="0"/>
              <a:t> between the agent and the environment during the learning process</a:t>
            </a:r>
          </a:p>
          <a:p>
            <a:pPr lvl="1"/>
            <a:r>
              <a:rPr lang="en" altLang="ko-KR" dirty="0"/>
              <a:t>The distribution and quality of data continuously change according to the action (policy).</a:t>
            </a:r>
          </a:p>
          <a:p>
            <a:pPr lvl="1"/>
            <a:endParaRPr lang="en" altLang="ko-KR" dirty="0"/>
          </a:p>
          <a:p>
            <a:pPr lvl="1"/>
            <a:endParaRPr lang="en-US" altLang="ko-KR" sz="1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940EA-1DD6-4776-1163-2060EC715DF0}"/>
              </a:ext>
            </a:extLst>
          </p:cNvPr>
          <p:cNvCxnSpPr/>
          <p:nvPr/>
        </p:nvCxnSpPr>
        <p:spPr bwMode="auto">
          <a:xfrm>
            <a:off x="0" y="3858518"/>
            <a:ext cx="12192000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30491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A6390-C7F2-FA1D-5DFC-62466011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9325-478D-7EC5-B362-EED1BB7C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implement RL algorithms</a:t>
            </a:r>
            <a:endParaRPr lang="en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6B2B6-A38C-C348-0D53-7E7F3E60A819}"/>
              </a:ext>
            </a:extLst>
          </p:cNvPr>
          <p:cNvSpPr txBox="1"/>
          <p:nvPr/>
        </p:nvSpPr>
        <p:spPr>
          <a:xfrm>
            <a:off x="2875905" y="5467746"/>
            <a:ext cx="6268094" cy="1022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marR="0" lvl="1" indent="-1778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58585A"/>
              </a:buClr>
              <a:buSzTx/>
              <a:buFont typeface="Ericsson Capital TT" pitchFamily="2" charset="0"/>
              <a:buChar char="–"/>
              <a:tabLst/>
              <a:defRPr/>
            </a:pPr>
            <a:r>
              <a:rPr kumimoji="0" lang="en-US" altLang="ko-KR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How the agent interacts with the environment</a:t>
            </a:r>
          </a:p>
          <a:p>
            <a:pPr marL="533400" lvl="1" indent="-177800" algn="l" eaLnBrk="0" hangingPunct="0">
              <a:lnSpc>
                <a:spcPct val="150000"/>
              </a:lnSpc>
              <a:spcBef>
                <a:spcPct val="20000"/>
              </a:spcBef>
              <a:buClr>
                <a:srgbClr val="58585A"/>
              </a:buClr>
              <a:buFont typeface="Ericsson Capital TT" pitchFamily="2" charset="0"/>
              <a:buChar char="–"/>
              <a:defRPr/>
            </a:pPr>
            <a:r>
              <a:rPr kumimoji="0" lang="en-US" altLang="ko-KR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cs typeface="Calibri" charset="0"/>
              </a:rPr>
              <a:t>How to implement and apply specific RL algorithms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7B73AE-237D-6E8D-7734-67ED199146FE}"/>
              </a:ext>
            </a:extLst>
          </p:cNvPr>
          <p:cNvGrpSpPr/>
          <p:nvPr/>
        </p:nvGrpSpPr>
        <p:grpSpPr>
          <a:xfrm>
            <a:off x="708619" y="1344988"/>
            <a:ext cx="10780362" cy="3422404"/>
            <a:chOff x="708619" y="1344988"/>
            <a:chExt cx="10780362" cy="3422404"/>
          </a:xfrm>
        </p:grpSpPr>
        <p:sp>
          <p:nvSpPr>
            <p:cNvPr id="12" name="모서리가 둥근 직사각형 4">
              <a:extLst>
                <a:ext uri="{FF2B5EF4-FFF2-40B4-BE49-F238E27FC236}">
                  <a16:creationId xmlns:a16="http://schemas.microsoft.com/office/drawing/2014/main" id="{8EB593C6-FB6C-C2AE-E6A2-EF2A70EEEE83}"/>
                </a:ext>
              </a:extLst>
            </p:cNvPr>
            <p:cNvSpPr/>
            <p:nvPr/>
          </p:nvSpPr>
          <p:spPr>
            <a:xfrm>
              <a:off x="708619" y="1370296"/>
              <a:ext cx="4042285" cy="3397096"/>
            </a:xfrm>
            <a:prstGeom prst="roundRect">
              <a:avLst>
                <a:gd name="adj" fmla="val 12669"/>
              </a:avLst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eaLnBrk="0" hangingPunct="0">
                <a:lnSpc>
                  <a:spcPct val="150000"/>
                </a:lnSpc>
                <a:spcBef>
                  <a:spcPct val="20000"/>
                </a:spcBef>
                <a:buClr>
                  <a:srgbClr val="58585A"/>
                </a:buClr>
                <a:defRPr/>
              </a:pPr>
              <a:r>
                <a:rPr lang="en-US" altLang="ko-KR" sz="2400" b="1" kern="0" dirty="0">
                  <a:solidFill>
                    <a:srgbClr val="000000"/>
                  </a:solidFill>
                  <a:latin typeface="Gill Sans MT" panose="020B0502020104020203" pitchFamily="34" charset="0"/>
                  <a:cs typeface="Calibri" charset="0"/>
                </a:rPr>
                <a:t>Environment</a:t>
              </a:r>
            </a:p>
            <a:p>
              <a:pPr marL="533400" lvl="1" indent="-177800" algn="l" eaLnBrk="0" hangingPunct="0">
                <a:lnSpc>
                  <a:spcPct val="150000"/>
                </a:lnSpc>
                <a:spcBef>
                  <a:spcPct val="20000"/>
                </a:spcBef>
                <a:buClr>
                  <a:srgbClr val="58585A"/>
                </a:buClr>
                <a:buFont typeface="Ericsson Capital TT" pitchFamily="2" charset="0"/>
                <a:buChar char="–"/>
                <a:defRPr/>
              </a:pPr>
              <a:r>
                <a:rPr lang="en-US" altLang="ko-KR" kern="0" dirty="0">
                  <a:solidFill>
                    <a:srgbClr val="000000"/>
                  </a:solidFill>
                  <a:latin typeface="Gill Sans MT" panose="020B0502020104020203" pitchFamily="34" charset="0"/>
                  <a:cs typeface="Calibri" charset="0"/>
                </a:rPr>
                <a:t>What is the shape and structure of the data?</a:t>
              </a:r>
            </a:p>
            <a:p>
              <a:pPr marL="533400" lvl="1" indent="-177800" algn="l" eaLnBrk="0" hangingPunct="0">
                <a:lnSpc>
                  <a:spcPct val="150000"/>
                </a:lnSpc>
                <a:spcBef>
                  <a:spcPct val="20000"/>
                </a:spcBef>
                <a:buClr>
                  <a:srgbClr val="58585A"/>
                </a:buClr>
                <a:buFont typeface="Ericsson Capital TT" pitchFamily="2" charset="0"/>
                <a:buChar char="–"/>
                <a:defRPr/>
              </a:pPr>
              <a:r>
                <a:rPr lang="en-US" altLang="ko-KR" kern="0" dirty="0">
                  <a:solidFill>
                    <a:srgbClr val="000000"/>
                  </a:solidFill>
                  <a:latin typeface="Gill Sans MT" panose="020B0502020104020203" pitchFamily="34" charset="0"/>
                  <a:cs typeface="Calibri" charset="0"/>
                </a:rPr>
                <a:t>What functions and APIs does the environment provide?</a:t>
              </a:r>
            </a:p>
          </p:txBody>
        </p:sp>
        <p:sp>
          <p:nvSpPr>
            <p:cNvPr id="13" name="모서리가 둥근 직사각형 5">
              <a:extLst>
                <a:ext uri="{FF2B5EF4-FFF2-40B4-BE49-F238E27FC236}">
                  <a16:creationId xmlns:a16="http://schemas.microsoft.com/office/drawing/2014/main" id="{1C37C303-4FE0-6328-E408-020474252A2F}"/>
                </a:ext>
              </a:extLst>
            </p:cNvPr>
            <p:cNvSpPr/>
            <p:nvPr/>
          </p:nvSpPr>
          <p:spPr>
            <a:xfrm>
              <a:off x="7441099" y="1344988"/>
              <a:ext cx="4047882" cy="3397096"/>
            </a:xfrm>
            <a:prstGeom prst="roundRect">
              <a:avLst>
                <a:gd name="adj" fmla="val 12936"/>
              </a:avLst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58585A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 panose="020B0502020104020203" pitchFamily="34" charset="0"/>
                  <a:ea typeface="+mn-ea"/>
                  <a:cs typeface="Calibri" charset="0"/>
                </a:rPr>
                <a:t>Agent</a:t>
              </a:r>
            </a:p>
            <a:p>
              <a:pPr marL="533400" marR="0" lvl="1" indent="-17780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58585A"/>
                </a:buClr>
                <a:buSzTx/>
                <a:buFont typeface="Ericsson Capital TT" pitchFamily="2" charset="0"/>
                <a:buChar char="–"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 panose="020B0502020104020203" pitchFamily="34" charset="0"/>
                  <a:ea typeface="+mn-ea"/>
                  <a:cs typeface="Calibri" charset="0"/>
                </a:rPr>
                <a:t>How to design and implement the model (e.g., Neural Network)</a:t>
              </a:r>
            </a:p>
            <a:p>
              <a:pPr marL="533400" marR="0" lvl="1" indent="-17780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58585A"/>
                </a:buClr>
                <a:buSzTx/>
                <a:buFont typeface="Ericsson Capital TT" pitchFamily="2" charset="0"/>
                <a:buChar char="–"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 panose="020B0502020104020203" pitchFamily="34" charset="0"/>
                  <a:ea typeface="+mn-ea"/>
                  <a:cs typeface="Calibri" charset="0"/>
                </a:rPr>
                <a:t>How to train the model using the provided data</a:t>
              </a:r>
            </a:p>
          </p:txBody>
        </p:sp>
        <p:sp>
          <p:nvSpPr>
            <p:cNvPr id="5" name="Left-Right Arrow 4">
              <a:extLst>
                <a:ext uri="{FF2B5EF4-FFF2-40B4-BE49-F238E27FC236}">
                  <a16:creationId xmlns:a16="http://schemas.microsoft.com/office/drawing/2014/main" id="{4FF6F446-7D15-051F-EC44-B06AEAB8B9D3}"/>
                </a:ext>
              </a:extLst>
            </p:cNvPr>
            <p:cNvSpPr/>
            <p:nvPr/>
          </p:nvSpPr>
          <p:spPr>
            <a:xfrm>
              <a:off x="5107500" y="2908840"/>
              <a:ext cx="1977000" cy="563239"/>
            </a:xfrm>
            <a:prstGeom prst="leftRightArrow">
              <a:avLst>
                <a:gd name="adj1" fmla="val 28887"/>
                <a:gd name="adj2" fmla="val 55546"/>
              </a:avLst>
            </a:prstGeom>
            <a:solidFill>
              <a:schemeClr val="accent2"/>
            </a:solidFill>
            <a:ln w="28575">
              <a:noFill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K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E6DCFEB-3ED9-5DAB-EB51-0284800F1D48}"/>
              </a:ext>
            </a:extLst>
          </p:cNvPr>
          <p:cNvSpPr/>
          <p:nvPr/>
        </p:nvSpPr>
        <p:spPr>
          <a:xfrm>
            <a:off x="2989112" y="5296276"/>
            <a:ext cx="6154887" cy="1367073"/>
          </a:xfrm>
          <a:prstGeom prst="rect">
            <a:avLst/>
          </a:prstGeom>
          <a:noFill/>
          <a:ln w="28575">
            <a:solidFill>
              <a:schemeClr val="accent2"/>
            </a:solidFill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07D0A6-AA4D-E109-0C1A-F99747A9FF9B}"/>
              </a:ext>
            </a:extLst>
          </p:cNvPr>
          <p:cNvSpPr txBox="1"/>
          <p:nvPr/>
        </p:nvSpPr>
        <p:spPr>
          <a:xfrm>
            <a:off x="3105380" y="4953546"/>
            <a:ext cx="1756331" cy="4997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 eaLnBrk="0" hangingPunct="0">
              <a:lnSpc>
                <a:spcPct val="150000"/>
              </a:lnSpc>
              <a:spcBef>
                <a:spcPct val="20000"/>
              </a:spcBef>
              <a:buClr>
                <a:srgbClr val="58585A"/>
              </a:buClr>
              <a:defRPr/>
            </a:pPr>
            <a:r>
              <a:rPr lang="en-US" altLang="ko-KR" sz="2000" b="1" kern="0" dirty="0">
                <a:solidFill>
                  <a:schemeClr val="accent2"/>
                </a:solidFill>
                <a:latin typeface="Gill Sans MT" panose="020B0502020104020203" pitchFamily="34" charset="0"/>
                <a:cs typeface="Calibri" charset="0"/>
              </a:rPr>
              <a:t>Combination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Gill Sans MT" panose="020B0502020104020203" pitchFamily="34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493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49474-B7E8-9C81-221B-AE1A5B1AB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8429-9DCD-38FD-EF59-97E6039E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OpenAI Gymnasium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770E2-56BA-2612-97E9-98B96FBE0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085" y="2940771"/>
            <a:ext cx="2713008" cy="358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C1BB961-4FF6-DD1D-EB32-EDA3BD7DB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114" y="3932177"/>
            <a:ext cx="2558553" cy="255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34BB75-6524-12CD-40B0-3BF2BBCCF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793" y="2961862"/>
            <a:ext cx="2743814" cy="75181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18811-8593-3F41-1C9D-529CF511C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35" y="1256600"/>
            <a:ext cx="5759061" cy="5601400"/>
          </a:xfrm>
        </p:spPr>
        <p:txBody>
          <a:bodyPr/>
          <a:lstStyle/>
          <a:p>
            <a:r>
              <a:rPr lang="en-US" b="1" dirty="0"/>
              <a:t>OpenAI Gymnasium</a:t>
            </a:r>
          </a:p>
          <a:p>
            <a:pPr lvl="1"/>
            <a:r>
              <a:rPr lang="en-US" dirty="0"/>
              <a:t>Provides a wide range of environments for RL.</a:t>
            </a:r>
          </a:p>
          <a:p>
            <a:pPr lvl="1"/>
            <a:r>
              <a:rPr lang="en-US" altLang="ko-KR" dirty="0"/>
              <a:t>I</a:t>
            </a:r>
            <a:r>
              <a:rPr lang="en" altLang="ko-KR" dirty="0"/>
              <a:t>t's important to understand the basic interface of Gymnasium.</a:t>
            </a:r>
          </a:p>
          <a:p>
            <a:pPr lvl="1"/>
            <a:r>
              <a:rPr lang="en" altLang="ko-KR" dirty="0"/>
              <a:t>To </a:t>
            </a:r>
            <a:r>
              <a:rPr lang="en-US" altLang="ko-KR" dirty="0"/>
              <a:t>implement</a:t>
            </a:r>
            <a:r>
              <a:rPr lang="en" altLang="ko-KR" dirty="0"/>
              <a:t> a new environment, it's best to follow the Gymnasium API standards.</a:t>
            </a:r>
          </a:p>
          <a:p>
            <a:pPr lvl="1"/>
            <a:r>
              <a:rPr lang="en" altLang="ko-KR" dirty="0">
                <a:hlinkClick r:id="rId6"/>
              </a:rPr>
              <a:t>https://gymnasium.farama.org/</a:t>
            </a:r>
            <a:endParaRPr lang="en" altLang="ko-KR" dirty="0"/>
          </a:p>
          <a:p>
            <a:pPr lvl="1"/>
            <a:endParaRPr lang="en-US" dirty="0"/>
          </a:p>
          <a:p>
            <a:pPr lvl="1"/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34924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82D28-BA99-D872-8231-C8E504428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5445-F21B-681B-2B1D-02F382F0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  <a:endParaRPr lang="en-K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117104-96B7-DA68-F39E-153FC8B70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35" y="1256600"/>
            <a:ext cx="9441936" cy="5601400"/>
          </a:xfrm>
        </p:spPr>
        <p:txBody>
          <a:bodyPr/>
          <a:lstStyle/>
          <a:p>
            <a:r>
              <a:rPr lang="en-US" b="1" dirty="0"/>
              <a:t>I. Create Anaconda virtual environment</a:t>
            </a:r>
          </a:p>
          <a:p>
            <a:pPr lvl="1"/>
            <a:r>
              <a:rPr lang="en-US" dirty="0" err="1"/>
              <a:t>conda</a:t>
            </a:r>
            <a:r>
              <a:rPr lang="en-US" dirty="0"/>
              <a:t> create –n </a:t>
            </a:r>
            <a:r>
              <a:rPr lang="en-US" dirty="0" err="1"/>
              <a:t>hyundai_rl</a:t>
            </a:r>
            <a:r>
              <a:rPr lang="en-US" dirty="0"/>
              <a:t> python=3.10</a:t>
            </a:r>
          </a:p>
          <a:p>
            <a:pPr lvl="1"/>
            <a:r>
              <a:rPr lang="en-US" dirty="0" err="1"/>
              <a:t>conda</a:t>
            </a:r>
            <a:r>
              <a:rPr lang="en-US" dirty="0"/>
              <a:t> activate </a:t>
            </a:r>
            <a:r>
              <a:rPr lang="en-US" dirty="0" err="1"/>
              <a:t>hyundai_rl</a:t>
            </a:r>
            <a:endParaRPr lang="en-US" dirty="0"/>
          </a:p>
          <a:p>
            <a:r>
              <a:rPr lang="en-US" b="1" dirty="0"/>
              <a:t>II. Install packages</a:t>
            </a:r>
          </a:p>
          <a:p>
            <a:pPr lvl="1"/>
            <a:r>
              <a:rPr lang="en-US" dirty="0"/>
              <a:t>pip install gymnasium matplotlib </a:t>
            </a:r>
            <a:r>
              <a:rPr lang="en-US" dirty="0" err="1"/>
              <a:t>ipykernel</a:t>
            </a:r>
            <a:r>
              <a:rPr lang="en-US" dirty="0"/>
              <a:t> torch</a:t>
            </a:r>
          </a:p>
          <a:p>
            <a:pPr marL="355600" lvl="1" indent="0">
              <a:buNone/>
            </a:pPr>
            <a:endParaRPr lang="en-US" dirty="0"/>
          </a:p>
          <a:p>
            <a:pPr lvl="1"/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24673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2C75F7-F88F-A4CF-6B39-FA8438BD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984042"/>
            <a:ext cx="12192000" cy="889917"/>
          </a:xfrm>
        </p:spPr>
        <p:txBody>
          <a:bodyPr/>
          <a:lstStyle/>
          <a:p>
            <a:pPr algn="ctr"/>
            <a:r>
              <a:rPr lang="en-US" sz="4400" dirty="0"/>
              <a:t>I. Q-Learning</a:t>
            </a:r>
            <a:endParaRPr lang="en-KR" sz="4400" dirty="0"/>
          </a:p>
        </p:txBody>
      </p:sp>
    </p:spTree>
    <p:extLst>
      <p:ext uri="{BB962C8B-B14F-4D97-AF65-F5344CB8AC3E}">
        <p14:creationId xmlns:p14="http://schemas.microsoft.com/office/powerpoint/2010/main" val="2339329168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Template2011">
  <a:themeElements>
    <a:clrScheme name="PresentationTemplate2011 1">
      <a:dk1>
        <a:srgbClr val="58585A"/>
      </a:dk1>
      <a:lt1>
        <a:srgbClr val="FFFFFF"/>
      </a:lt1>
      <a:dk2>
        <a:srgbClr val="00285E"/>
      </a:dk2>
      <a:lt2>
        <a:srgbClr val="B1B3B4"/>
      </a:lt2>
      <a:accent1>
        <a:srgbClr val="89BA17"/>
      </a:accent1>
      <a:accent2>
        <a:srgbClr val="F08A00"/>
      </a:accent2>
      <a:accent3>
        <a:srgbClr val="FFFFFF"/>
      </a:accent3>
      <a:accent4>
        <a:srgbClr val="4A4A4C"/>
      </a:accent4>
      <a:accent5>
        <a:srgbClr val="C4D9AB"/>
      </a:accent5>
      <a:accent6>
        <a:srgbClr val="D97D00"/>
      </a:accent6>
      <a:hlink>
        <a:srgbClr val="00A9D4"/>
      </a:hlink>
      <a:folHlink>
        <a:srgbClr val="00625F"/>
      </a:folHlink>
    </a:clrScheme>
    <a:fontScheme name="PresentationTemplate2011">
      <a:majorFont>
        <a:latin typeface="Ericsson Capital T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rgbClr val="7030A0"/>
          </a:solidFill>
          <a:headEnd type="none" w="med" len="med"/>
          <a:tailEnd type="triangl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mtClean="0">
            <a:solidFill>
              <a:srgbClr val="000000"/>
            </a:solidFill>
            <a:latin typeface="Calibri" charset="0"/>
            <a:ea typeface="Calibri" charset="0"/>
            <a:cs typeface="Calibri" charset="0"/>
          </a:defRPr>
        </a:defPPr>
      </a:lstStyle>
    </a:txDef>
  </a:objectDefaults>
  <a:extraClrSchemeLst>
    <a:extraClrScheme>
      <a:clrScheme name="PresentationTemplate2011 1">
        <a:dk1>
          <a:srgbClr val="58585A"/>
        </a:dk1>
        <a:lt1>
          <a:srgbClr val="FFFFFF"/>
        </a:lt1>
        <a:dk2>
          <a:srgbClr val="00285E"/>
        </a:dk2>
        <a:lt2>
          <a:srgbClr val="B1B3B4"/>
        </a:lt2>
        <a:accent1>
          <a:srgbClr val="89BA17"/>
        </a:accent1>
        <a:accent2>
          <a:srgbClr val="F08A00"/>
        </a:accent2>
        <a:accent3>
          <a:srgbClr val="FFFFFF"/>
        </a:accent3>
        <a:accent4>
          <a:srgbClr val="4A4A4C"/>
        </a:accent4>
        <a:accent5>
          <a:srgbClr val="C4D9AB"/>
        </a:accent5>
        <a:accent6>
          <a:srgbClr val="D97D00"/>
        </a:accent6>
        <a:hlink>
          <a:srgbClr val="00A9D4"/>
        </a:hlink>
        <a:folHlink>
          <a:srgbClr val="0062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?mso-contentType ?>
<SharedContentType xmlns="Microsoft.SharePoint.Taxonomy.ContentTypeSync" SourceId="0e710d51-58b4-4530-836b-fce5679fe049" ContentTypeId="0x010100BB337192E63E44A7A744CE7393F41F4E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riCOLLCountryTaxHTField0 xmlns="72fa311c-3e01-4f0f-ad4b-f503916d09d4">
      <Terms xmlns="http://schemas.microsoft.com/office/infopath/2007/PartnerControls"/>
    </EriCOLLCountryTaxHTField0>
    <EriCOLLCategoryTaxHTField0 xmlns="72fa311c-3e01-4f0f-ad4b-f503916d09d4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Technology</TermName>
          <TermId xmlns="http://schemas.microsoft.com/office/infopath/2007/PartnerControls">b3747014-464c-4f4a-88e7-23c663dc6c06</TermId>
        </TermInfo>
        <TermInfo xmlns="http://schemas.microsoft.com/office/infopath/2007/PartnerControls">
          <TermName xmlns="http://schemas.microsoft.com/office/infopath/2007/PartnerControls">Project</TermName>
          <TermId xmlns="http://schemas.microsoft.com/office/infopath/2007/PartnerControls">5fd1cb76-0b0e-4149-8caf-738ae6fe14fe</TermId>
        </TermInfo>
        <TermInfo xmlns="http://schemas.microsoft.com/office/infopath/2007/PartnerControls">
          <TermName xmlns="http://schemas.microsoft.com/office/infopath/2007/PartnerControls">Research</TermName>
          <TermId xmlns="http://schemas.microsoft.com/office/infopath/2007/PartnerControls">7f1f7aab-c784-40ec-8666-825d2ac7abef</TermId>
        </TermInfo>
        <TermInfo xmlns="http://schemas.microsoft.com/office/infopath/2007/PartnerControls">
          <TermName xmlns="http://schemas.microsoft.com/office/infopath/2007/PartnerControls">Tools</TermName>
          <TermId xmlns="http://schemas.microsoft.com/office/infopath/2007/PartnerControls">3301e4e7-3dad-48fd-96d5-607bec849061</TermId>
        </TermInfo>
      </Terms>
    </EriCOLLCategoryTaxHTField0>
    <EriCOLLCompetenceTaxHTField0 xmlns="72fa311c-3e01-4f0f-ad4b-f503916d09d4">
      <Terms xmlns="http://schemas.microsoft.com/office/infopath/2007/PartnerControls"/>
    </EriCOLLCompetenceTaxHTField0>
    <IconOverlay xmlns="http://schemas.microsoft.com/sharepoint/v4" xsi:nil="true"/>
    <TaxCatchAll xmlns="08b2df90-05d3-4030-90d4-c9feeb4a1cd9">
      <Value>31</Value>
      <Value>4</Value>
      <Value>3</Value>
      <Value>2</Value>
      <Value>1</Value>
    </TaxCatchAll>
    <EriCOLLProjectsTaxHTField0 xmlns="72fa311c-3e01-4f0f-ad4b-f503916d09d4">
      <Terms xmlns="http://schemas.microsoft.com/office/infopath/2007/PartnerControls"/>
    </EriCOLLProjectsTaxHTField0>
    <TaxKeywordTaxHTField xmlns="08b2df90-05d3-4030-90d4-c9feeb4a1cd9">
      <Terms xmlns="http://schemas.microsoft.com/office/infopath/2007/PartnerControls"/>
    </TaxKeywordTaxHTField>
    <Prepared. xmlns="72fa311c-3e01-4f0f-ad4b-f503916d09d4" xsi:nil="true"/>
    <EriCOLLDate. xmlns="72fa311c-3e01-4f0f-ad4b-f503916d09d4" xsi:nil="true"/>
    <EriCOLLProcessTaxHTField0 xmlns="72fa311c-3e01-4f0f-ad4b-f503916d09d4">
      <Terms xmlns="http://schemas.microsoft.com/office/infopath/2007/PartnerControls"/>
    </EriCOLLProcessTaxHTField0>
    <EriCOLLOrganizationUnitTaxHTField0 xmlns="72fa311c-3e01-4f0f-ad4b-f503916d09d4">
      <Terms xmlns="http://schemas.microsoft.com/office/infopath/2007/PartnerControls">
        <TermInfo xmlns="http://schemas.microsoft.com/office/infopath/2007/PartnerControls">
          <TermName xmlns="http://schemas.microsoft.com/office/infopath/2007/PartnerControls">GF Technology</TermName>
          <TermId xmlns="http://schemas.microsoft.com/office/infopath/2007/PartnerControls">7ac278bb-d2a3-440f-950b-542e9e64b75a</TermId>
        </TermInfo>
      </Terms>
    </EriCOLLOrganizationUnitTaxHTField0>
    <EriCOLLProductsTaxHTField0 xmlns="72fa311c-3e01-4f0f-ad4b-f503916d09d4">
      <Terms xmlns="http://schemas.microsoft.com/office/infopath/2007/PartnerControls"/>
    </EriCOLLProductsTaxHTField0>
    <AbstractOrSummary. xmlns="72fa311c-3e01-4f0f-ad4b-f503916d09d4">Activity documentation - daily build</AbstractOrSummary.>
    <EriCOLLCustomerTaxHTField0 xmlns="08b2df90-05d3-4030-90d4-c9feeb4a1cd9">
      <Terms xmlns="http://schemas.microsoft.com/office/infopath/2007/PartnerControls"/>
    </EriCOLLCustomerTaxHTField0>
    <_dlc_DocId xmlns="08b2df90-05d3-4030-90d4-c9feeb4a1cd9">WVVVEZWPY5V4-1-8257</_dlc_DocId>
    <_dlc_DocIdUrl xmlns="08b2df90-05d3-4030-90d4-c9feeb4a1cd9">
      <Url>https://ericoll.internal.ericsson.com/sites/FRA/_layouts/DocIdRedir.aspx?ID=WVVVEZWPY5V4-1-8257</Url>
      <Description>WVVVEZWPY5V4-1-8257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LongProperties xmlns="http://schemas.microsoft.com/office/2006/metadata/longProperties"/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6.xml><?xml version="1.0" encoding="utf-8"?>
<ct:contentTypeSchema xmlns:ct="http://schemas.microsoft.com/office/2006/metadata/contentType" xmlns:ma="http://schemas.microsoft.com/office/2006/metadata/properties/metaAttributes" ct:_="" ma:_="" ma:contentTypeName="EriCOLL Docs" ma:contentTypeID="0x010100BB337192E63E44A7A744CE7393F41F4E0033AE7C16A16D614387F8BCBCA706EC4C" ma:contentTypeVersion="12" ma:contentTypeDescription="EriCOLL Document Content Type" ma:contentTypeScope="" ma:versionID="c62f6bf4d9d046f13c727b12308b9e36">
  <xsd:schema xmlns:xsd="http://www.w3.org/2001/XMLSchema" xmlns:xs="http://www.w3.org/2001/XMLSchema" xmlns:p="http://schemas.microsoft.com/office/2006/metadata/properties" xmlns:ns2="08b2df90-05d3-4030-90d4-c9feeb4a1cd9" xmlns:ns3="72fa311c-3e01-4f0f-ad4b-f503916d09d4" xmlns:ns4="http://schemas.microsoft.com/sharepoint/v4" targetNamespace="http://schemas.microsoft.com/office/2006/metadata/properties" ma:root="true" ma:fieldsID="60531e89efb62ba58bc2b0748e9ad440" ns2:_="" ns3:_="" ns4:_="">
    <xsd:import namespace="08b2df90-05d3-4030-90d4-c9feeb4a1cd9"/>
    <xsd:import namespace="72fa311c-3e01-4f0f-ad4b-f503916d09d4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Prepared." minOccurs="0"/>
                <xsd:element ref="ns3:EriCOLLDate." minOccurs="0"/>
                <xsd:element ref="ns3:AbstractOrSummary." minOccurs="0"/>
                <xsd:element ref="ns2:TaxKeywordTaxHTField" minOccurs="0"/>
                <xsd:element ref="ns2:TaxCatchAll" minOccurs="0"/>
                <xsd:element ref="ns2:TaxCatchAllLabel" minOccurs="0"/>
                <xsd:element ref="ns3:EriCOLLCategoryTaxHTField0" minOccurs="0"/>
                <xsd:element ref="ns3:EriCOLLOrganizationUnitTaxHTField0" minOccurs="0"/>
                <xsd:element ref="ns3:EriCOLLCompetenceTaxHTField0" minOccurs="0"/>
                <xsd:element ref="ns3:EriCOLLCountryTaxHTField0" minOccurs="0"/>
                <xsd:element ref="ns2:EriCOLLCustomerTaxHTField0" minOccurs="0"/>
                <xsd:element ref="ns3:EriCOLLProcessTaxHTField0" minOccurs="0"/>
                <xsd:element ref="ns3:EriCOLLProductsTaxHTField0" minOccurs="0"/>
                <xsd:element ref="ns3:EriCOLLProjectsTaxHTField0" minOccurs="0"/>
                <xsd:element ref="ns4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b2df90-05d3-4030-90d4-c9feeb4a1cd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KeywordTaxHTField" ma:index="14" nillable="true" ma:taxonomy="true" ma:internalName="TaxKeywordTaxHTField" ma:taxonomyFieldName="TaxKeyword" ma:displayName="Keywords." ma:readOnly="false" ma:fieldId="{23f27201-bee3-471e-b2e7-b64fd8b7ca38}" ma:taxonomyMulti="true" ma:sspId="0e710d51-58b4-4530-836b-fce5679fe049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5" nillable="true" ma:displayName="Taxonomy Catch All Column" ma:hidden="true" ma:list="{c58505f0-04be-4a6d-b93c-33c1c4098aaa}" ma:internalName="TaxCatchAll" ma:showField="CatchAllData" ma:web="72fa311c-3e01-4f0f-ad4b-f503916d09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6" nillable="true" ma:displayName="Taxonomy Catch All Column1" ma:hidden="true" ma:list="{c58505f0-04be-4a6d-b93c-33c1c4098aaa}" ma:internalName="TaxCatchAllLabel" ma:readOnly="true" ma:showField="CatchAllDataLabel" ma:web="72fa311c-3e01-4f0f-ad4b-f503916d09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riCOLLCustomerTaxHTField0" ma:index="26" nillable="true" ma:taxonomy="true" ma:internalName="EriCOLLCustomerTaxHTField0" ma:taxonomyFieldName="EriCOLLCustomer" ma:displayName="Customer." ma:readOnly="false" ma:fieldId="{8480f48b-f8b7-4c77-be55-63d41a1fdb0d}" ma:taxonomyMulti="true" ma:sspId="0e710d51-58b4-4530-836b-fce5679fe049" ma:termSetId="4e0bb0d4-0179-488a-a161-abd655dda2e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fa311c-3e01-4f0f-ad4b-f503916d09d4" elementFormDefault="qualified">
    <xsd:import namespace="http://schemas.microsoft.com/office/2006/documentManagement/types"/>
    <xsd:import namespace="http://schemas.microsoft.com/office/infopath/2007/PartnerControls"/>
    <xsd:element name="Prepared." ma:index="11" nillable="true" ma:displayName="Prepared." ma:internalName="Prepared_x002e_" ma:readOnly="false">
      <xsd:simpleType>
        <xsd:restriction base="dms:Text">
          <xsd:maxLength value="255"/>
        </xsd:restriction>
      </xsd:simpleType>
    </xsd:element>
    <xsd:element name="EriCOLLDate." ma:index="12" nillable="true" ma:displayName="Date." ma:internalName="EriCOLLDate_x002e_" ma:readOnly="false">
      <xsd:simpleType>
        <xsd:restriction base="dms:Text">
          <xsd:maxLength value="255"/>
        </xsd:restriction>
      </xsd:simpleType>
    </xsd:element>
    <xsd:element name="AbstractOrSummary." ma:index="13" nillable="true" ma:displayName="Abstract/Summary." ma:internalName="AbstractOrSummary_x002e_" ma:readOnly="false">
      <xsd:simpleType>
        <xsd:restriction base="dms:Note"/>
      </xsd:simpleType>
    </xsd:element>
    <xsd:element name="EriCOLLCategoryTaxHTField0" ma:index="18" nillable="true" ma:taxonomy="true" ma:internalName="EriCOLLCategoryTaxHTField0" ma:taxonomyFieldName="EriCOLLCategory" ma:displayName="Category." ma:readOnly="false" ma:default="1;#Technology|b3747014-464c-4f4a-88e7-23c663dc6c06;#2;#Project|5fd1cb76-0b0e-4149-8caf-738ae6fe14fe;#3;#Research|7f1f7aab-c784-40ec-8666-825d2ac7abef" ma:fieldId="{e72cc46e-70aa-41d8-b11d-9bbfd769c5eb}" ma:taxonomyMulti="true" ma:sspId="0e710d51-58b4-4530-836b-fce5679fe049" ma:termSetId="f35c1d4c-78ac-4f40-bb38-8d71ec401e6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riCOLLOrganizationUnitTaxHTField0" ma:index="20" nillable="true" ma:taxonomy="true" ma:internalName="EriCOLLOrganizationUnitTaxHTField0" ma:taxonomyFieldName="EriCOLLOrganizationUnit" ma:displayName="Organization Unit." ma:readOnly="false" ma:default="4;#GF Technology and Portfolio Management|7ac278bb-d2a3-440f-950b-542e9e64b75a" ma:fieldId="{7588c015-b936-47f7-bb64-663949dc467e}" ma:taxonomyMulti="true" ma:sspId="0e710d51-58b4-4530-836b-fce5679fe049" ma:termSetId="67f5b04f-38bf-47c9-889f-003f3bcd139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riCOLLCompetenceTaxHTField0" ma:index="22" nillable="true" ma:taxonomy="true" ma:internalName="EriCOLLCompetenceTaxHTField0" ma:taxonomyFieldName="EriCOLLCompetence" ma:displayName="Competence." ma:readOnly="false" ma:fieldId="{ff7cf505-5048-4f7f-991c-4d426a4ce272}" ma:taxonomyMulti="true" ma:sspId="0e710d51-58b4-4530-836b-fce5679fe049" ma:termSetId="3b0c01a2-44af-4012-bd1f-a99c2b798ef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riCOLLCountryTaxHTField0" ma:index="24" nillable="true" ma:taxonomy="true" ma:internalName="EriCOLLCountryTaxHTField0" ma:taxonomyFieldName="EriCOLLCountry" ma:displayName="Country." ma:readOnly="false" ma:fieldId="{a6c34b01-f2c2-4f05-b9ad-d4935bafeeb2}" ma:taxonomyMulti="true" ma:sspId="0e710d51-58b4-4530-836b-fce5679fe049" ma:termSetId="d4bcc4ed-3121-4db4-a523-83f3d101879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riCOLLProcessTaxHTField0" ma:index="28" nillable="true" ma:taxonomy="true" ma:internalName="EriCOLLProcessTaxHTField0" ma:taxonomyFieldName="EriCOLLProcess" ma:displayName="Process." ma:readOnly="false" ma:fieldId="{69b1f811-b392-4734-aa69-0125c68961bd}" ma:taxonomyMulti="true" ma:sspId="0e710d51-58b4-4530-836b-fce5679fe049" ma:termSetId="3d5773de-e402-4858-b471-2c5969a51f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riCOLLProductsTaxHTField0" ma:index="30" nillable="true" ma:taxonomy="true" ma:internalName="EriCOLLProductsTaxHTField0" ma:taxonomyFieldName="EriCOLLProducts" ma:displayName="Products." ma:readOnly="false" ma:fieldId="{e7fe205b-2114-43c4-bcb7-1bbbbd16d461}" ma:taxonomyMulti="true" ma:sspId="0e710d51-58b4-4530-836b-fce5679fe049" ma:termSetId="943c8fbd-8b50-4b6a-b4b8-9342be84b8f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riCOLLProjectsTaxHTField0" ma:index="32" nillable="true" ma:taxonomy="true" ma:internalName="EriCOLLProjectsTaxHTField0" ma:taxonomyFieldName="EriCOLLProjects" ma:displayName="Projects." ma:readOnly="false" ma:fieldId="{6d690e96-80d8-4550-9bd4-922d740a55ff}" ma:taxonomyMulti="true" ma:sspId="0e710d51-58b4-4530-836b-fce5679fe049" ma:termSetId="66ed0c52-5b15-42c7-a9e7-77fbdfe62b34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34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3F0A5A-1732-4DCA-B10D-DCF62032C1CC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1C808D19-FC67-422D-AD4E-E461AEA3EC7D}">
  <ds:schemaRefs>
    <ds:schemaRef ds:uri="http://schemas.microsoft.com/office/2006/documentManagement/types"/>
    <ds:schemaRef ds:uri="72fa311c-3e01-4f0f-ad4b-f503916d09d4"/>
    <ds:schemaRef ds:uri="http://schemas.microsoft.com/office/2006/metadata/properties"/>
    <ds:schemaRef ds:uri="http://purl.org/dc/elements/1.1/"/>
    <ds:schemaRef ds:uri="http://schemas.microsoft.com/office/infopath/2007/PartnerControls"/>
    <ds:schemaRef ds:uri="08b2df90-05d3-4030-90d4-c9feeb4a1cd9"/>
    <ds:schemaRef ds:uri="http://www.w3.org/XML/1998/namespace"/>
    <ds:schemaRef ds:uri="http://schemas.openxmlformats.org/package/2006/metadata/core-properties"/>
    <ds:schemaRef ds:uri="http://schemas.microsoft.com/sharepoint/v4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F3CF8B4-07CF-4A3A-8957-18779BE4313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C111BDD-8799-4F43-A88B-0A9ECE56DB46}">
  <ds:schemaRefs>
    <ds:schemaRef ds:uri="http://schemas.microsoft.com/office/2006/metadata/longProperties"/>
  </ds:schemaRefs>
</ds:datastoreItem>
</file>

<file path=customXml/itemProps5.xml><?xml version="1.0" encoding="utf-8"?>
<ds:datastoreItem xmlns:ds="http://schemas.openxmlformats.org/officeDocument/2006/customXml" ds:itemID="{F6BAB6F0-3145-49B1-B406-DF8CFC475D9D}">
  <ds:schemaRefs>
    <ds:schemaRef ds:uri="http://schemas.microsoft.com/sharepoint/events"/>
  </ds:schemaRefs>
</ds:datastoreItem>
</file>

<file path=customXml/itemProps6.xml><?xml version="1.0" encoding="utf-8"?>
<ds:datastoreItem xmlns:ds="http://schemas.openxmlformats.org/officeDocument/2006/customXml" ds:itemID="{C8ECCB03-55D3-496E-BFC2-9F776DBBD9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b2df90-05d3-4030-90d4-c9feeb4a1cd9"/>
    <ds:schemaRef ds:uri="72fa311c-3e01-4f0f-ad4b-f503916d09d4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PresentationTemplate2011</Template>
  <TotalTime>66246</TotalTime>
  <Words>1583</Words>
  <Application>Microsoft Macintosh PowerPoint</Application>
  <PresentationFormat>Widescreen</PresentationFormat>
  <Paragraphs>289</Paragraphs>
  <Slides>38</Slides>
  <Notes>19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Calibri</vt:lpstr>
      <vt:lpstr>Ericsson Capital TT</vt:lpstr>
      <vt:lpstr>Cambria Math</vt:lpstr>
      <vt:lpstr>Gill Sans MT</vt:lpstr>
      <vt:lpstr>Wingdings</vt:lpstr>
      <vt:lpstr>Calibri(headings)</vt:lpstr>
      <vt:lpstr>Arial</vt:lpstr>
      <vt:lpstr>PresentationTemplate2011</vt:lpstr>
      <vt:lpstr>Reinforcement Learning</vt:lpstr>
      <vt:lpstr>Goal</vt:lpstr>
      <vt:lpstr>Environment Agent Interaction</vt:lpstr>
      <vt:lpstr>Environment Agent Interaction</vt:lpstr>
      <vt:lpstr>Supervised Learning vs Reinforcement Learning  </vt:lpstr>
      <vt:lpstr>How to implement RL algorithms</vt:lpstr>
      <vt:lpstr>OpenAI Gymnasium</vt:lpstr>
      <vt:lpstr>Setup</vt:lpstr>
      <vt:lpstr>I. Q-Learning</vt:lpstr>
      <vt:lpstr>Background</vt:lpstr>
      <vt:lpstr>Background</vt:lpstr>
      <vt:lpstr>Q-Learning</vt:lpstr>
      <vt:lpstr>Q-Learning</vt:lpstr>
      <vt:lpstr>Env: Cliff Walking</vt:lpstr>
      <vt:lpstr>Env: Cliff Walking</vt:lpstr>
      <vt:lpstr>Experimental Extensions</vt:lpstr>
      <vt:lpstr>Experimental Extensions</vt:lpstr>
      <vt:lpstr>II. DQN</vt:lpstr>
      <vt:lpstr>Deep Neural Networks</vt:lpstr>
      <vt:lpstr>Q-Function</vt:lpstr>
      <vt:lpstr>Q-Function</vt:lpstr>
      <vt:lpstr>Implementation Details</vt:lpstr>
      <vt:lpstr>Implementation Details</vt:lpstr>
      <vt:lpstr>DQN Algorithm</vt:lpstr>
      <vt:lpstr>III. Actor-Critic Algorithm</vt:lpstr>
      <vt:lpstr>Background</vt:lpstr>
      <vt:lpstr>Background</vt:lpstr>
      <vt:lpstr>Actor-Critic</vt:lpstr>
      <vt:lpstr>Env: Cart Pole</vt:lpstr>
      <vt:lpstr>Env: Cart Pole</vt:lpstr>
      <vt:lpstr>IV. DDPG</vt:lpstr>
      <vt:lpstr>DQN vs DDPG</vt:lpstr>
      <vt:lpstr>Deterministic Policy</vt:lpstr>
      <vt:lpstr>Critic</vt:lpstr>
      <vt:lpstr>Actor</vt:lpstr>
      <vt:lpstr>Implementation details</vt:lpstr>
      <vt:lpstr>DDPG Structure</vt:lpstr>
      <vt:lpstr>DDPG Algorithm</vt:lpstr>
    </vt:vector>
  </TitlesOfParts>
  <Company>Ericsson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 description template</dc:title>
  <dc:creator>Songnam Hong</dc:creator>
  <dc:description>Rev</dc:description>
  <cp:lastModifiedBy>권도혁</cp:lastModifiedBy>
  <cp:revision>2541</cp:revision>
  <cp:lastPrinted>2018-01-03T04:54:33Z</cp:lastPrinted>
  <dcterms:created xsi:type="dcterms:W3CDTF">2009-09-29T10:32:18Z</dcterms:created>
  <dcterms:modified xsi:type="dcterms:W3CDTF">2025-07-07T02:35:32Z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Type">
    <vt:lpwstr>Presentation2011</vt:lpwstr>
  </property>
  <property fmtid="{D5CDD505-2E9C-101B-9397-08002B2CF9AE}" pid="3" name="TemplateName">
    <vt:lpwstr>CXC 173 2731/11</vt:lpwstr>
  </property>
  <property fmtid="{D5CDD505-2E9C-101B-9397-08002B2CF9AE}" pid="4" name="TemplateVersion">
    <vt:lpwstr>R1A</vt:lpwstr>
  </property>
  <property fmtid="{D5CDD505-2E9C-101B-9397-08002B2CF9AE}" pid="5" name="White">
    <vt:bool>true</vt:bool>
  </property>
  <property fmtid="{D5CDD505-2E9C-101B-9397-08002B2CF9AE}" pid="6" name="Pages">
    <vt:bool>true</vt:bool>
  </property>
  <property fmtid="{D5CDD505-2E9C-101B-9397-08002B2CF9AE}" pid="7" name="TemplateInfo">
    <vt:lpwstr> </vt:lpwstr>
  </property>
  <property fmtid="{D5CDD505-2E9C-101B-9397-08002B2CF9AE}" pid="8" name="Keyword">
    <vt:lpwstr/>
  </property>
  <property fmtid="{D5CDD505-2E9C-101B-9397-08002B2CF9AE}" pid="9" name="SecurityClass">
    <vt:lpwstr>Ericsson Confidential</vt:lpwstr>
  </property>
  <property fmtid="{D5CDD505-2E9C-101B-9397-08002B2CF9AE}" pid="10" name="Reference">
    <vt:lpwstr/>
  </property>
  <property fmtid="{D5CDD505-2E9C-101B-9397-08002B2CF9AE}" pid="11" name="DocName">
    <vt:lpwstr/>
  </property>
  <property fmtid="{D5CDD505-2E9C-101B-9397-08002B2CF9AE}" pid="12" name="Checked">
    <vt:lpwstr/>
  </property>
  <property fmtid="{D5CDD505-2E9C-101B-9397-08002B2CF9AE}" pid="13" name="Revision">
    <vt:lpwstr/>
  </property>
  <property fmtid="{D5CDD505-2E9C-101B-9397-08002B2CF9AE}" pid="14" name="DocNo">
    <vt:lpwstr/>
  </property>
  <property fmtid="{D5CDD505-2E9C-101B-9397-08002B2CF9AE}" pid="15" name="ApprovedBy">
    <vt:lpwstr/>
  </property>
  <property fmtid="{D5CDD505-2E9C-101B-9397-08002B2CF9AE}" pid="16" name="Date">
    <vt:lpwstr>2014-06-12</vt:lpwstr>
  </property>
  <property fmtid="{D5CDD505-2E9C-101B-9397-08002B2CF9AE}" pid="17" name="Title">
    <vt:lpwstr>Activity description template</vt:lpwstr>
  </property>
  <property fmtid="{D5CDD505-2E9C-101B-9397-08002B2CF9AE}" pid="18" name="Prepared">
    <vt:lpwstr/>
  </property>
  <property fmtid="{D5CDD505-2E9C-101B-9397-08002B2CF9AE}" pid="19" name="x">
    <vt:lpwstr>1</vt:lpwstr>
  </property>
  <property fmtid="{D5CDD505-2E9C-101B-9397-08002B2CF9AE}" pid="20" name="DocumentType2">
    <vt:lpwstr>Presentation2011</vt:lpwstr>
  </property>
  <property fmtid="{D5CDD505-2E9C-101B-9397-08002B2CF9AE}" pid="21" name="TemplateName2">
    <vt:lpwstr>CXC 173 2731/11</vt:lpwstr>
  </property>
  <property fmtid="{D5CDD505-2E9C-101B-9397-08002B2CF9AE}" pid="22" name="TemplateVersion2">
    <vt:lpwstr>R1A</vt:lpwstr>
  </property>
  <property fmtid="{D5CDD505-2E9C-101B-9397-08002B2CF9AE}" pid="23" name="chkTaglines">
    <vt:bool>false</vt:bool>
  </property>
  <property fmtid="{D5CDD505-2E9C-101B-9397-08002B2CF9AE}" pid="24" name="chkMetaData">
    <vt:bool>false</vt:bool>
  </property>
  <property fmtid="{D5CDD505-2E9C-101B-9397-08002B2CF9AE}" pid="25" name="txtConfLabel">
    <vt:lpwstr>Ericsson Confidential</vt:lpwstr>
  </property>
  <property fmtid="{D5CDD505-2E9C-101B-9397-08002B2CF9AE}" pid="26" name="optUseConfClass">
    <vt:bool>true</vt:bool>
  </property>
  <property fmtid="{D5CDD505-2E9C-101B-9397-08002B2CF9AE}" pid="27" name="optUseConfLabel">
    <vt:bool>false</vt:bool>
  </property>
  <property fmtid="{D5CDD505-2E9C-101B-9397-08002B2CF9AE}" pid="28" name="FooterType">
    <vt:lpwstr>PresTemp</vt:lpwstr>
  </property>
  <property fmtid="{D5CDD505-2E9C-101B-9397-08002B2CF9AE}" pid="29" name="optFooterCVLDocNo">
    <vt:bool>true</vt:bool>
  </property>
  <property fmtid="{D5CDD505-2E9C-101B-9397-08002B2CF9AE}" pid="30" name="optFooterCVLCopyright">
    <vt:bool>false</vt:bool>
  </property>
  <property fmtid="{D5CDD505-2E9C-101B-9397-08002B2CF9AE}" pid="31" name="optEnterText1">
    <vt:bool>false</vt:bool>
  </property>
  <property fmtid="{D5CDD505-2E9C-101B-9397-08002B2CF9AE}" pid="32" name="LeftFooterField">
    <vt:lpwstr/>
  </property>
  <property fmtid="{D5CDD505-2E9C-101B-9397-08002B2CF9AE}" pid="33" name="optFooterCVLConfLabel">
    <vt:bool>true</vt:bool>
  </property>
  <property fmtid="{D5CDD505-2E9C-101B-9397-08002B2CF9AE}" pid="34" name="optEnterText2">
    <vt:bool>false</vt:bool>
  </property>
  <property fmtid="{D5CDD505-2E9C-101B-9397-08002B2CF9AE}" pid="35" name="MiddleFooterField">
    <vt:lpwstr>Ericsson Confidential</vt:lpwstr>
  </property>
  <property fmtid="{D5CDD505-2E9C-101B-9397-08002B2CF9AE}" pid="36" name="optFooterCVLTitle">
    <vt:bool>true</vt:bool>
  </property>
  <property fmtid="{D5CDD505-2E9C-101B-9397-08002B2CF9AE}" pid="37" name="optFooterCVLPrep">
    <vt:bool>false</vt:bool>
  </property>
  <property fmtid="{D5CDD505-2E9C-101B-9397-08002B2CF9AE}" pid="38" name="optEnterText3">
    <vt:bool>false</vt:bool>
  </property>
  <property fmtid="{D5CDD505-2E9C-101B-9397-08002B2CF9AE}" pid="39" name="RightFooterField">
    <vt:lpwstr>Activity description template</vt:lpwstr>
  </property>
  <property fmtid="{D5CDD505-2E9C-101B-9397-08002B2CF9AE}" pid="40" name="optFooterCVLDate">
    <vt:bool>false</vt:bool>
  </property>
  <property fmtid="{D5CDD505-2E9C-101B-9397-08002B2CF9AE}" pid="41" name="optEnterText4">
    <vt:bool>true</vt:bool>
  </property>
  <property fmtid="{D5CDD505-2E9C-101B-9397-08002B2CF9AE}" pid="42" name="RightFooterField2">
    <vt:lpwstr>2014-06-12</vt:lpwstr>
  </property>
  <property fmtid="{D5CDD505-2E9C-101B-9397-08002B2CF9AE}" pid="43" name="TotalNumb">
    <vt:bool>false</vt:bool>
  </property>
  <property fmtid="{D5CDD505-2E9C-101B-9397-08002B2CF9AE}" pid="44" name="EricssonKeywords">
    <vt:lpwstr/>
  </property>
  <property fmtid="{D5CDD505-2E9C-101B-9397-08002B2CF9AE}" pid="45" name="EricssonOrganizationUnit">
    <vt:lpwstr>GF Technology</vt:lpwstr>
  </property>
  <property fmtid="{D5CDD505-2E9C-101B-9397-08002B2CF9AE}" pid="46" name="EricssonProjects">
    <vt:lpwstr/>
  </property>
  <property fmtid="{D5CDD505-2E9C-101B-9397-08002B2CF9AE}" pid="47" name="EricssonCategory">
    <vt:lpwstr>Technology;Project;Research;Tools</vt:lpwstr>
  </property>
  <property fmtid="{D5CDD505-2E9C-101B-9397-08002B2CF9AE}" pid="48" name="ContentType">
    <vt:lpwstr>EriCOLL Document</vt:lpwstr>
  </property>
  <property fmtid="{D5CDD505-2E9C-101B-9397-08002B2CF9AE}" pid="49" name="EricssonProducts">
    <vt:lpwstr/>
  </property>
  <property fmtid="{D5CDD505-2E9C-101B-9397-08002B2CF9AE}" pid="50" name="Abstract/Summary">
    <vt:lpwstr/>
  </property>
  <property fmtid="{D5CDD505-2E9C-101B-9397-08002B2CF9AE}" pid="51" name="PackageNo">
    <vt:lpwstr>LXA 119 603</vt:lpwstr>
  </property>
  <property fmtid="{D5CDD505-2E9C-101B-9397-08002B2CF9AE}" pid="52" name="PackageVersion">
    <vt:lpwstr>R4A</vt:lpwstr>
  </property>
  <property fmtid="{D5CDD505-2E9C-101B-9397-08002B2CF9AE}" pid="53" name="UsedFont">
    <vt:lpwstr>Ericsson Capital TT</vt:lpwstr>
  </property>
  <property fmtid="{D5CDD505-2E9C-101B-9397-08002B2CF9AE}" pid="54" name="EmbeddedFonts">
    <vt:bool>true</vt:bool>
  </property>
  <property fmtid="{D5CDD505-2E9C-101B-9397-08002B2CF9AE}" pid="55" name="UpdateProcess">
    <vt:lpwstr>End</vt:lpwstr>
  </property>
  <property fmtid="{D5CDD505-2E9C-101B-9397-08002B2CF9AE}" pid="56" name="EricssonCompetence">
    <vt:lpwstr/>
  </property>
  <property fmtid="{D5CDD505-2E9C-101B-9397-08002B2CF9AE}" pid="57" name="EricssonProcess">
    <vt:lpwstr/>
  </property>
  <property fmtid="{D5CDD505-2E9C-101B-9397-08002B2CF9AE}" pid="58" name="EriCOLLCategory">
    <vt:lpwstr>1;#Technology|b3747014-464c-4f4a-88e7-23c663dc6c06;#2;#Project|5fd1cb76-0b0e-4149-8caf-738ae6fe14fe;#3;#Research|7f1f7aab-c784-40ec-8666-825d2ac7abef;#31;#Tools|3301e4e7-3dad-48fd-96d5-607bec849061</vt:lpwstr>
  </property>
  <property fmtid="{D5CDD505-2E9C-101B-9397-08002B2CF9AE}" pid="59" name="EriCOLLOrganizationUnit">
    <vt:lpwstr>4;#GF Technology|7ac278bb-d2a3-440f-950b-542e9e64b75a</vt:lpwstr>
  </property>
  <property fmtid="{D5CDD505-2E9C-101B-9397-08002B2CF9AE}" pid="60" name="EriCOLLCompetence">
    <vt:lpwstr/>
  </property>
  <property fmtid="{D5CDD505-2E9C-101B-9397-08002B2CF9AE}" pid="61" name="EriCOLLProjects">
    <vt:lpwstr/>
  </property>
  <property fmtid="{D5CDD505-2E9C-101B-9397-08002B2CF9AE}" pid="62" name="TaxKeyword">
    <vt:lpwstr/>
  </property>
  <property fmtid="{D5CDD505-2E9C-101B-9397-08002B2CF9AE}" pid="63" name="EriCOLLProcess">
    <vt:lpwstr/>
  </property>
  <property fmtid="{D5CDD505-2E9C-101B-9397-08002B2CF9AE}" pid="64" name="ContentTypeId">
    <vt:lpwstr>0x010100BB337192E63E44A7A744CE7393F41F4E0033AE7C16A16D614387F8BCBCA706EC4C</vt:lpwstr>
  </property>
  <property fmtid="{D5CDD505-2E9C-101B-9397-08002B2CF9AE}" pid="65" name="EriCOLLProducts">
    <vt:lpwstr/>
  </property>
  <property fmtid="{D5CDD505-2E9C-101B-9397-08002B2CF9AE}" pid="66" name="EriCOLLCountry">
    <vt:lpwstr/>
  </property>
  <property fmtid="{D5CDD505-2E9C-101B-9397-08002B2CF9AE}" pid="67" name="_dlc_DocId">
    <vt:lpwstr>WVVVEZWPY5V4-1-7367</vt:lpwstr>
  </property>
  <property fmtid="{D5CDD505-2E9C-101B-9397-08002B2CF9AE}" pid="68" name="_dlc_DocIdItemGuid">
    <vt:lpwstr>685d2354-7ae1-4f96-a711-e9b87552facd</vt:lpwstr>
  </property>
  <property fmtid="{D5CDD505-2E9C-101B-9397-08002B2CF9AE}" pid="69" name="_dlc_DocIdUrl">
    <vt:lpwstr>https://ericoll.internal.ericsson.com/sites/FRA/_layouts/DocIdRedir.aspx?ID=WVVVEZWPY5V4-1-7367, WVVVEZWPY5V4-1-7367</vt:lpwstr>
  </property>
  <property fmtid="{D5CDD505-2E9C-101B-9397-08002B2CF9AE}" pid="70" name="EriCOLLCustomer">
    <vt:lpwstr/>
  </property>
</Properties>
</file>